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69" r:id="rId4"/>
    <p:sldId id="256" r:id="rId5"/>
    <p:sldId id="257" r:id="rId6"/>
    <p:sldId id="316" r:id="rId7"/>
    <p:sldId id="260" r:id="rId8"/>
    <p:sldId id="261" r:id="rId9"/>
    <p:sldId id="262" r:id="rId10"/>
    <p:sldId id="263" r:id="rId11"/>
    <p:sldId id="264" r:id="rId12"/>
    <p:sldId id="265" r:id="rId13"/>
    <p:sldId id="266" r:id="rId14"/>
    <p:sldId id="276" r:id="rId15"/>
    <p:sldId id="317" r:id="rId16"/>
    <p:sldId id="277" r:id="rId17"/>
    <p:sldId id="278" r:id="rId18"/>
    <p:sldId id="279" r:id="rId19"/>
    <p:sldId id="290" r:id="rId20"/>
    <p:sldId id="281" r:id="rId21"/>
    <p:sldId id="282" r:id="rId22"/>
    <p:sldId id="291" r:id="rId23"/>
    <p:sldId id="283" r:id="rId24"/>
    <p:sldId id="292" r:id="rId25"/>
    <p:sldId id="294" r:id="rId26"/>
    <p:sldId id="295" r:id="rId27"/>
    <p:sldId id="296" r:id="rId28"/>
    <p:sldId id="318" r:id="rId29"/>
    <p:sldId id="284" r:id="rId30"/>
    <p:sldId id="285" r:id="rId31"/>
    <p:sldId id="293" r:id="rId32"/>
    <p:sldId id="321" r:id="rId33"/>
    <p:sldId id="322" r:id="rId34"/>
    <p:sldId id="323" r:id="rId35"/>
    <p:sldId id="324" r:id="rId36"/>
    <p:sldId id="325" r:id="rId37"/>
    <p:sldId id="326" r:id="rId38"/>
    <p:sldId id="319" r:id="rId39"/>
    <p:sldId id="297" r:id="rId40"/>
    <p:sldId id="298" r:id="rId41"/>
    <p:sldId id="299" r:id="rId42"/>
    <p:sldId id="306" r:id="rId43"/>
    <p:sldId id="307" r:id="rId44"/>
    <p:sldId id="308" r:id="rId45"/>
    <p:sldId id="309" r:id="rId46"/>
    <p:sldId id="300" r:id="rId47"/>
    <p:sldId id="310" r:id="rId48"/>
    <p:sldId id="312" r:id="rId49"/>
    <p:sldId id="313" r:id="rId50"/>
    <p:sldId id="314" r:id="rId51"/>
    <p:sldId id="315" r:id="rId52"/>
    <p:sldId id="301" r:id="rId53"/>
    <p:sldId id="302" r:id="rId54"/>
    <p:sldId id="320" r:id="rId55"/>
    <p:sldId id="304" r:id="rId56"/>
    <p:sldId id="305"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6" autoAdjust="0"/>
    <p:restoredTop sz="94624" autoAdjust="0"/>
  </p:normalViewPr>
  <p:slideViewPr>
    <p:cSldViewPr>
      <p:cViewPr>
        <p:scale>
          <a:sx n="70" d="100"/>
          <a:sy n="70" d="100"/>
        </p:scale>
        <p:origin x="-1096" y="12"/>
      </p:cViewPr>
      <p:guideLst>
        <p:guide orient="horz" pos="2160"/>
        <p:guide pos="2880"/>
      </p:guideLst>
    </p:cSldViewPr>
  </p:slideViewPr>
  <p:outlineViewPr>
    <p:cViewPr>
      <p:scale>
        <a:sx n="33" d="100"/>
        <a:sy n="33" d="100"/>
      </p:scale>
      <p:origin x="0" y="582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C74C2-C45B-414E-9778-3E76387C3E6E}" type="doc">
      <dgm:prSet loTypeId="urn:microsoft.com/office/officeart/2005/8/layout/pyramid2" loCatId="pyramid" qsTypeId="urn:microsoft.com/office/officeart/2005/8/quickstyle/3d3" qsCatId="3D" csTypeId="urn:microsoft.com/office/officeart/2005/8/colors/accent3_4" csCatId="accent3" phldr="1"/>
      <dgm:spPr/>
    </dgm:pt>
    <dgm:pt modelId="{A955A42E-829E-4E90-BF53-7E2BB719B3D2}">
      <dgm:prSet phldrT="[Text]"/>
      <dgm:spPr/>
      <dgm:t>
        <a:bodyPr/>
        <a:lstStyle/>
        <a:p>
          <a:r>
            <a:rPr lang="en-IN" dirty="0" smtClean="0">
              <a:latin typeface="Times New Roman" pitchFamily="18" charset="0"/>
              <a:cs typeface="Times New Roman" pitchFamily="18" charset="0"/>
            </a:rPr>
            <a:t>1. WICK SYSTEM</a:t>
          </a:r>
          <a:endParaRPr lang="en-IN" dirty="0">
            <a:latin typeface="Times New Roman" pitchFamily="18" charset="0"/>
            <a:cs typeface="Times New Roman" pitchFamily="18" charset="0"/>
          </a:endParaRPr>
        </a:p>
      </dgm:t>
    </dgm:pt>
    <dgm:pt modelId="{9371456D-4592-4E2A-86FA-A8933B1099F5}" type="parTrans" cxnId="{0DEFDBB5-2511-4726-8A57-9B3956E4D87B}">
      <dgm:prSet/>
      <dgm:spPr/>
      <dgm:t>
        <a:bodyPr/>
        <a:lstStyle/>
        <a:p>
          <a:endParaRPr lang="en-IN"/>
        </a:p>
      </dgm:t>
    </dgm:pt>
    <dgm:pt modelId="{3AB54700-A901-4ACD-90B1-62658C196ADA}" type="sibTrans" cxnId="{0DEFDBB5-2511-4726-8A57-9B3956E4D87B}">
      <dgm:prSet/>
      <dgm:spPr/>
      <dgm:t>
        <a:bodyPr/>
        <a:lstStyle/>
        <a:p>
          <a:endParaRPr lang="en-IN"/>
        </a:p>
      </dgm:t>
    </dgm:pt>
    <dgm:pt modelId="{DB16EB91-8322-4437-A8CA-586A39AC5EDC}">
      <dgm:prSet phldrT="[Text]"/>
      <dgm:spPr/>
      <dgm:t>
        <a:bodyPr/>
        <a:lstStyle/>
        <a:p>
          <a:r>
            <a:rPr lang="en-IN" dirty="0" smtClean="0"/>
            <a:t>2. DEEP WATER CULTURE</a:t>
          </a:r>
          <a:endParaRPr lang="en-IN" dirty="0"/>
        </a:p>
      </dgm:t>
    </dgm:pt>
    <dgm:pt modelId="{03CB4CE8-4FA4-40C5-8783-9FED607ED42B}" type="parTrans" cxnId="{A4FBD8A6-A4E2-448C-8AE7-022B9845B503}">
      <dgm:prSet/>
      <dgm:spPr/>
      <dgm:t>
        <a:bodyPr/>
        <a:lstStyle/>
        <a:p>
          <a:endParaRPr lang="en-IN"/>
        </a:p>
      </dgm:t>
    </dgm:pt>
    <dgm:pt modelId="{EA0D9CAA-8EC7-4CB6-A83C-DB2DF24B00E4}" type="sibTrans" cxnId="{A4FBD8A6-A4E2-448C-8AE7-022B9845B503}">
      <dgm:prSet/>
      <dgm:spPr/>
      <dgm:t>
        <a:bodyPr/>
        <a:lstStyle/>
        <a:p>
          <a:endParaRPr lang="en-IN"/>
        </a:p>
      </dgm:t>
    </dgm:pt>
    <dgm:pt modelId="{BA72EA92-DBE2-4708-AD64-4220B505E3BF}">
      <dgm:prSet phldrT="[Text]"/>
      <dgm:spPr/>
      <dgm:t>
        <a:bodyPr/>
        <a:lstStyle/>
        <a:p>
          <a:r>
            <a:rPr lang="en-IN" dirty="0" smtClean="0"/>
            <a:t>4. </a:t>
          </a:r>
          <a:r>
            <a:rPr lang="en-IN" dirty="0" smtClean="0">
              <a:latin typeface="Times New Roman" pitchFamily="18" charset="0"/>
              <a:cs typeface="Times New Roman" pitchFamily="18" charset="0"/>
            </a:rPr>
            <a:t>EBB</a:t>
          </a:r>
          <a:r>
            <a:rPr lang="en-IN" dirty="0" smtClean="0"/>
            <a:t> AND FLOW</a:t>
          </a:r>
          <a:endParaRPr lang="en-IN" dirty="0"/>
        </a:p>
      </dgm:t>
    </dgm:pt>
    <dgm:pt modelId="{45983408-20BB-497F-973D-0840B7452AAC}" type="parTrans" cxnId="{96CEB477-BDBC-4DA4-AC1C-862787348CAF}">
      <dgm:prSet/>
      <dgm:spPr/>
      <dgm:t>
        <a:bodyPr/>
        <a:lstStyle/>
        <a:p>
          <a:endParaRPr lang="en-IN"/>
        </a:p>
      </dgm:t>
    </dgm:pt>
    <dgm:pt modelId="{800B14F0-7A20-49EA-8FE0-7E639E595103}" type="sibTrans" cxnId="{96CEB477-BDBC-4DA4-AC1C-862787348CAF}">
      <dgm:prSet/>
      <dgm:spPr/>
      <dgm:t>
        <a:bodyPr/>
        <a:lstStyle/>
        <a:p>
          <a:endParaRPr lang="en-IN"/>
        </a:p>
      </dgm:t>
    </dgm:pt>
    <dgm:pt modelId="{1E5E34A3-E103-4327-85B8-179A6BD38115}">
      <dgm:prSet phldrT="[Text]"/>
      <dgm:spPr/>
      <dgm:t>
        <a:bodyPr/>
        <a:lstStyle/>
        <a:p>
          <a:r>
            <a:rPr lang="en-IN" dirty="0" smtClean="0"/>
            <a:t>6. </a:t>
          </a:r>
          <a:r>
            <a:rPr lang="en-IN" dirty="0" smtClean="0">
              <a:latin typeface="Times New Roman" pitchFamily="18" charset="0"/>
              <a:cs typeface="Times New Roman" pitchFamily="18" charset="0"/>
            </a:rPr>
            <a:t>DRIP</a:t>
          </a:r>
          <a:r>
            <a:rPr lang="en-IN" dirty="0" smtClean="0"/>
            <a:t> SYSTEM</a:t>
          </a:r>
          <a:endParaRPr lang="en-IN" dirty="0"/>
        </a:p>
      </dgm:t>
    </dgm:pt>
    <dgm:pt modelId="{D8A6B8E4-8236-4D2A-9AD3-AD6531B3D747}" type="parTrans" cxnId="{C1F6BDB2-91CB-4072-B7DF-0B79AC8908EC}">
      <dgm:prSet/>
      <dgm:spPr/>
      <dgm:t>
        <a:bodyPr/>
        <a:lstStyle/>
        <a:p>
          <a:endParaRPr lang="en-IN"/>
        </a:p>
      </dgm:t>
    </dgm:pt>
    <dgm:pt modelId="{0B4348D6-BD5E-4A72-8016-7DE5CACE3278}" type="sibTrans" cxnId="{C1F6BDB2-91CB-4072-B7DF-0B79AC8908EC}">
      <dgm:prSet/>
      <dgm:spPr/>
      <dgm:t>
        <a:bodyPr/>
        <a:lstStyle/>
        <a:p>
          <a:endParaRPr lang="en-IN"/>
        </a:p>
      </dgm:t>
    </dgm:pt>
    <dgm:pt modelId="{E6F8B6E7-57E2-43E3-A781-6D828D079F33}">
      <dgm:prSet phldrT="[Text]"/>
      <dgm:spPr/>
      <dgm:t>
        <a:bodyPr/>
        <a:lstStyle/>
        <a:p>
          <a:r>
            <a:rPr lang="en-IN" dirty="0" smtClean="0"/>
            <a:t>5. </a:t>
          </a:r>
          <a:r>
            <a:rPr lang="en-IN" dirty="0" smtClean="0">
              <a:latin typeface="Times New Roman" pitchFamily="18" charset="0"/>
              <a:cs typeface="Times New Roman" pitchFamily="18" charset="0"/>
            </a:rPr>
            <a:t>AEROPONICS</a:t>
          </a:r>
          <a:endParaRPr lang="en-IN" dirty="0">
            <a:latin typeface="Times New Roman" pitchFamily="18" charset="0"/>
            <a:cs typeface="Times New Roman" pitchFamily="18" charset="0"/>
          </a:endParaRPr>
        </a:p>
      </dgm:t>
    </dgm:pt>
    <dgm:pt modelId="{21556A0C-905A-4FBF-AA61-6218AA4D738D}" type="parTrans" cxnId="{AD4F315C-8274-4B06-8483-182EEEC4237E}">
      <dgm:prSet/>
      <dgm:spPr/>
      <dgm:t>
        <a:bodyPr/>
        <a:lstStyle/>
        <a:p>
          <a:endParaRPr lang="en-IN"/>
        </a:p>
      </dgm:t>
    </dgm:pt>
    <dgm:pt modelId="{64BFAD1F-C97F-4F45-8AA9-8FD788ACB5B1}" type="sibTrans" cxnId="{AD4F315C-8274-4B06-8483-182EEEC4237E}">
      <dgm:prSet/>
      <dgm:spPr/>
      <dgm:t>
        <a:bodyPr/>
        <a:lstStyle/>
        <a:p>
          <a:endParaRPr lang="en-IN"/>
        </a:p>
      </dgm:t>
    </dgm:pt>
    <dgm:pt modelId="{6F9C221D-1A11-4C61-9C8B-B9A2CD403050}">
      <dgm:prSet phldrT="[Text]"/>
      <dgm:spPr/>
      <dgm:t>
        <a:bodyPr/>
        <a:lstStyle/>
        <a:p>
          <a:r>
            <a:rPr lang="en-IN" dirty="0" smtClean="0"/>
            <a:t>3. NUTRIENT FILM TECHNIQUE</a:t>
          </a:r>
          <a:endParaRPr lang="en-IN" dirty="0"/>
        </a:p>
      </dgm:t>
    </dgm:pt>
    <dgm:pt modelId="{A0DCB4D0-84A9-4642-8AEE-63745F8F473E}" type="parTrans" cxnId="{A3A3B9AC-E0C8-45EB-A0F1-FA371A5FE52E}">
      <dgm:prSet/>
      <dgm:spPr/>
      <dgm:t>
        <a:bodyPr/>
        <a:lstStyle/>
        <a:p>
          <a:endParaRPr lang="en-IN"/>
        </a:p>
      </dgm:t>
    </dgm:pt>
    <dgm:pt modelId="{2450BBEA-75EF-4F7D-B115-6C181BB0B0F9}" type="sibTrans" cxnId="{A3A3B9AC-E0C8-45EB-A0F1-FA371A5FE52E}">
      <dgm:prSet/>
      <dgm:spPr/>
      <dgm:t>
        <a:bodyPr/>
        <a:lstStyle/>
        <a:p>
          <a:endParaRPr lang="en-IN"/>
        </a:p>
      </dgm:t>
    </dgm:pt>
    <dgm:pt modelId="{7B603886-D5D6-46E2-86DD-F8FF6EDF1CB7}" type="pres">
      <dgm:prSet presAssocID="{D28C74C2-C45B-414E-9778-3E76387C3E6E}" presName="compositeShape" presStyleCnt="0">
        <dgm:presLayoutVars>
          <dgm:dir/>
          <dgm:resizeHandles/>
        </dgm:presLayoutVars>
      </dgm:prSet>
      <dgm:spPr/>
    </dgm:pt>
    <dgm:pt modelId="{AD362C5D-F3E3-4EAC-9E86-88A2720AFBEE}" type="pres">
      <dgm:prSet presAssocID="{D28C74C2-C45B-414E-9778-3E76387C3E6E}" presName="pyramid" presStyleLbl="node1" presStyleIdx="0" presStyleCnt="1" custScaleX="164301" custLinFactNeighborX="1143" custLinFactNeighborY="-12281"/>
      <dgm:spPr/>
    </dgm:pt>
    <dgm:pt modelId="{3651B0A3-17B9-4A88-B573-317A0E581D3D}" type="pres">
      <dgm:prSet presAssocID="{D28C74C2-C45B-414E-9778-3E76387C3E6E}" presName="theList" presStyleCnt="0"/>
      <dgm:spPr/>
    </dgm:pt>
    <dgm:pt modelId="{B0E4D2C3-BE57-4B20-A6C0-C2925305D448}" type="pres">
      <dgm:prSet presAssocID="{A955A42E-829E-4E90-BF53-7E2BB719B3D2}" presName="aNode" presStyleLbl="fgAcc1" presStyleIdx="0" presStyleCnt="6" custLinFactY="75141" custLinFactNeighborX="-40920" custLinFactNeighborY="100000">
        <dgm:presLayoutVars>
          <dgm:bulletEnabled val="1"/>
        </dgm:presLayoutVars>
      </dgm:prSet>
      <dgm:spPr/>
      <dgm:t>
        <a:bodyPr/>
        <a:lstStyle/>
        <a:p>
          <a:endParaRPr lang="en-IN"/>
        </a:p>
      </dgm:t>
    </dgm:pt>
    <dgm:pt modelId="{9DFAFDD2-5B5A-472C-80B2-CEFBA2D50885}" type="pres">
      <dgm:prSet presAssocID="{A955A42E-829E-4E90-BF53-7E2BB719B3D2}" presName="aSpace" presStyleCnt="0"/>
      <dgm:spPr/>
    </dgm:pt>
    <dgm:pt modelId="{41330F80-406C-49F6-9AB8-29E3D77C4990}" type="pres">
      <dgm:prSet presAssocID="{DB16EB91-8322-4437-A8CA-586A39AC5EDC}" presName="aNode" presStyleLbl="fgAcc1" presStyleIdx="1" presStyleCnt="6" custLinFactY="75141" custLinFactNeighborX="-40920" custLinFactNeighborY="100000">
        <dgm:presLayoutVars>
          <dgm:bulletEnabled val="1"/>
        </dgm:presLayoutVars>
      </dgm:prSet>
      <dgm:spPr/>
      <dgm:t>
        <a:bodyPr/>
        <a:lstStyle/>
        <a:p>
          <a:endParaRPr lang="en-US"/>
        </a:p>
      </dgm:t>
    </dgm:pt>
    <dgm:pt modelId="{F69B5FF5-A0D6-4468-B711-3E6EFA7A0896}" type="pres">
      <dgm:prSet presAssocID="{DB16EB91-8322-4437-A8CA-586A39AC5EDC}" presName="aSpace" presStyleCnt="0"/>
      <dgm:spPr/>
    </dgm:pt>
    <dgm:pt modelId="{C26015A8-BC0E-4BC2-8A34-5B828B48A06C}" type="pres">
      <dgm:prSet presAssocID="{6F9C221D-1A11-4C61-9C8B-B9A2CD403050}" presName="aNode" presStyleLbl="fgAcc1" presStyleIdx="2" presStyleCnt="6" custLinFactY="75141" custLinFactNeighborX="-40920" custLinFactNeighborY="100000">
        <dgm:presLayoutVars>
          <dgm:bulletEnabled val="1"/>
        </dgm:presLayoutVars>
      </dgm:prSet>
      <dgm:spPr/>
      <dgm:t>
        <a:bodyPr/>
        <a:lstStyle/>
        <a:p>
          <a:endParaRPr lang="en-US"/>
        </a:p>
      </dgm:t>
    </dgm:pt>
    <dgm:pt modelId="{F9991B9E-5F15-4BBD-AAE9-FE7D28E495A9}" type="pres">
      <dgm:prSet presAssocID="{6F9C221D-1A11-4C61-9C8B-B9A2CD403050}" presName="aSpace" presStyleCnt="0"/>
      <dgm:spPr/>
    </dgm:pt>
    <dgm:pt modelId="{680AF7B0-F5F2-469B-B0D9-AFEB9125F8A1}" type="pres">
      <dgm:prSet presAssocID="{BA72EA92-DBE2-4708-AD64-4220B505E3BF}" presName="aNode" presStyleLbl="fgAcc1" presStyleIdx="3" presStyleCnt="6" custLinFactY="75141" custLinFactNeighborX="-40920" custLinFactNeighborY="100000">
        <dgm:presLayoutVars>
          <dgm:bulletEnabled val="1"/>
        </dgm:presLayoutVars>
      </dgm:prSet>
      <dgm:spPr/>
      <dgm:t>
        <a:bodyPr/>
        <a:lstStyle/>
        <a:p>
          <a:endParaRPr lang="en-US"/>
        </a:p>
      </dgm:t>
    </dgm:pt>
    <dgm:pt modelId="{D713EC98-E3EE-4BA2-8B9F-D4C6050C55BD}" type="pres">
      <dgm:prSet presAssocID="{BA72EA92-DBE2-4708-AD64-4220B505E3BF}" presName="aSpace" presStyleCnt="0"/>
      <dgm:spPr/>
    </dgm:pt>
    <dgm:pt modelId="{1A359516-205E-462F-A652-B9EF7D410825}" type="pres">
      <dgm:prSet presAssocID="{E6F8B6E7-57E2-43E3-A781-6D828D079F33}" presName="aNode" presStyleLbl="fgAcc1" presStyleIdx="4" presStyleCnt="6" custLinFactY="75141" custLinFactNeighborX="-40920" custLinFactNeighborY="100000">
        <dgm:presLayoutVars>
          <dgm:bulletEnabled val="1"/>
        </dgm:presLayoutVars>
      </dgm:prSet>
      <dgm:spPr/>
      <dgm:t>
        <a:bodyPr/>
        <a:lstStyle/>
        <a:p>
          <a:endParaRPr lang="en-US"/>
        </a:p>
      </dgm:t>
    </dgm:pt>
    <dgm:pt modelId="{5B0C106B-0E0D-4043-B560-2774E91CFA0E}" type="pres">
      <dgm:prSet presAssocID="{E6F8B6E7-57E2-43E3-A781-6D828D079F33}" presName="aSpace" presStyleCnt="0"/>
      <dgm:spPr/>
    </dgm:pt>
    <dgm:pt modelId="{EC41A6A7-F5E0-41BF-B4A2-F6DECE357B58}" type="pres">
      <dgm:prSet presAssocID="{1E5E34A3-E103-4327-85B8-179A6BD38115}" presName="aNode" presStyleLbl="fgAcc1" presStyleIdx="5" presStyleCnt="6" custLinFactY="75141" custLinFactNeighborX="-40920" custLinFactNeighborY="100000">
        <dgm:presLayoutVars>
          <dgm:bulletEnabled val="1"/>
        </dgm:presLayoutVars>
      </dgm:prSet>
      <dgm:spPr/>
      <dgm:t>
        <a:bodyPr/>
        <a:lstStyle/>
        <a:p>
          <a:endParaRPr lang="en-US"/>
        </a:p>
      </dgm:t>
    </dgm:pt>
    <dgm:pt modelId="{5464F426-A08A-4A4F-BF05-33857383705F}" type="pres">
      <dgm:prSet presAssocID="{1E5E34A3-E103-4327-85B8-179A6BD38115}" presName="aSpace" presStyleCnt="0"/>
      <dgm:spPr/>
    </dgm:pt>
  </dgm:ptLst>
  <dgm:cxnLst>
    <dgm:cxn modelId="{90C9B541-7B95-48C8-82E9-5777DFBCEB00}" type="presOf" srcId="{E6F8B6E7-57E2-43E3-A781-6D828D079F33}" destId="{1A359516-205E-462F-A652-B9EF7D410825}" srcOrd="0" destOrd="0" presId="urn:microsoft.com/office/officeart/2005/8/layout/pyramid2"/>
    <dgm:cxn modelId="{AD4F315C-8274-4B06-8483-182EEEC4237E}" srcId="{D28C74C2-C45B-414E-9778-3E76387C3E6E}" destId="{E6F8B6E7-57E2-43E3-A781-6D828D079F33}" srcOrd="4" destOrd="0" parTransId="{21556A0C-905A-4FBF-AA61-6218AA4D738D}" sibTransId="{64BFAD1F-C97F-4F45-8AA9-8FD788ACB5B1}"/>
    <dgm:cxn modelId="{FD92F123-C998-4BA1-8320-853450C3A775}" type="presOf" srcId="{1E5E34A3-E103-4327-85B8-179A6BD38115}" destId="{EC41A6A7-F5E0-41BF-B4A2-F6DECE357B58}" srcOrd="0" destOrd="0" presId="urn:microsoft.com/office/officeart/2005/8/layout/pyramid2"/>
    <dgm:cxn modelId="{EFDC237A-A117-493B-8D3D-AF4D0092ECF9}" type="presOf" srcId="{DB16EB91-8322-4437-A8CA-586A39AC5EDC}" destId="{41330F80-406C-49F6-9AB8-29E3D77C4990}" srcOrd="0" destOrd="0" presId="urn:microsoft.com/office/officeart/2005/8/layout/pyramid2"/>
    <dgm:cxn modelId="{3A265D22-0D62-42E2-BAD3-E82A885A963D}" type="presOf" srcId="{6F9C221D-1A11-4C61-9C8B-B9A2CD403050}" destId="{C26015A8-BC0E-4BC2-8A34-5B828B48A06C}" srcOrd="0" destOrd="0" presId="urn:microsoft.com/office/officeart/2005/8/layout/pyramid2"/>
    <dgm:cxn modelId="{A3A3B9AC-E0C8-45EB-A0F1-FA371A5FE52E}" srcId="{D28C74C2-C45B-414E-9778-3E76387C3E6E}" destId="{6F9C221D-1A11-4C61-9C8B-B9A2CD403050}" srcOrd="2" destOrd="0" parTransId="{A0DCB4D0-84A9-4642-8AEE-63745F8F473E}" sibTransId="{2450BBEA-75EF-4F7D-B115-6C181BB0B0F9}"/>
    <dgm:cxn modelId="{C1F6BDB2-91CB-4072-B7DF-0B79AC8908EC}" srcId="{D28C74C2-C45B-414E-9778-3E76387C3E6E}" destId="{1E5E34A3-E103-4327-85B8-179A6BD38115}" srcOrd="5" destOrd="0" parTransId="{D8A6B8E4-8236-4D2A-9AD3-AD6531B3D747}" sibTransId="{0B4348D6-BD5E-4A72-8016-7DE5CACE3278}"/>
    <dgm:cxn modelId="{6A076965-5A04-40C7-8C08-BB5AD2B24E13}" type="presOf" srcId="{BA72EA92-DBE2-4708-AD64-4220B505E3BF}" destId="{680AF7B0-F5F2-469B-B0D9-AFEB9125F8A1}" srcOrd="0" destOrd="0" presId="urn:microsoft.com/office/officeart/2005/8/layout/pyramid2"/>
    <dgm:cxn modelId="{CCDFF0A3-180B-4EC0-BC38-7E862AF78D54}" type="presOf" srcId="{D28C74C2-C45B-414E-9778-3E76387C3E6E}" destId="{7B603886-D5D6-46E2-86DD-F8FF6EDF1CB7}" srcOrd="0" destOrd="0" presId="urn:microsoft.com/office/officeart/2005/8/layout/pyramid2"/>
    <dgm:cxn modelId="{96CEB477-BDBC-4DA4-AC1C-862787348CAF}" srcId="{D28C74C2-C45B-414E-9778-3E76387C3E6E}" destId="{BA72EA92-DBE2-4708-AD64-4220B505E3BF}" srcOrd="3" destOrd="0" parTransId="{45983408-20BB-497F-973D-0840B7452AAC}" sibTransId="{800B14F0-7A20-49EA-8FE0-7E639E595103}"/>
    <dgm:cxn modelId="{A4FBD8A6-A4E2-448C-8AE7-022B9845B503}" srcId="{D28C74C2-C45B-414E-9778-3E76387C3E6E}" destId="{DB16EB91-8322-4437-A8CA-586A39AC5EDC}" srcOrd="1" destOrd="0" parTransId="{03CB4CE8-4FA4-40C5-8783-9FED607ED42B}" sibTransId="{EA0D9CAA-8EC7-4CB6-A83C-DB2DF24B00E4}"/>
    <dgm:cxn modelId="{040E9150-E47B-41F7-9D71-AF2582BD4C41}" type="presOf" srcId="{A955A42E-829E-4E90-BF53-7E2BB719B3D2}" destId="{B0E4D2C3-BE57-4B20-A6C0-C2925305D448}" srcOrd="0" destOrd="0" presId="urn:microsoft.com/office/officeart/2005/8/layout/pyramid2"/>
    <dgm:cxn modelId="{0DEFDBB5-2511-4726-8A57-9B3956E4D87B}" srcId="{D28C74C2-C45B-414E-9778-3E76387C3E6E}" destId="{A955A42E-829E-4E90-BF53-7E2BB719B3D2}" srcOrd="0" destOrd="0" parTransId="{9371456D-4592-4E2A-86FA-A8933B1099F5}" sibTransId="{3AB54700-A901-4ACD-90B1-62658C196ADA}"/>
    <dgm:cxn modelId="{9CE9AD34-5086-4E09-A561-8408F691A1D3}" type="presParOf" srcId="{7B603886-D5D6-46E2-86DD-F8FF6EDF1CB7}" destId="{AD362C5D-F3E3-4EAC-9E86-88A2720AFBEE}" srcOrd="0" destOrd="0" presId="urn:microsoft.com/office/officeart/2005/8/layout/pyramid2"/>
    <dgm:cxn modelId="{C4B420E5-65D1-4D29-AEDF-06128DB6FCAA}" type="presParOf" srcId="{7B603886-D5D6-46E2-86DD-F8FF6EDF1CB7}" destId="{3651B0A3-17B9-4A88-B573-317A0E581D3D}" srcOrd="1" destOrd="0" presId="urn:microsoft.com/office/officeart/2005/8/layout/pyramid2"/>
    <dgm:cxn modelId="{57739108-8D2D-4C09-86C0-3FA2A78B9011}" type="presParOf" srcId="{3651B0A3-17B9-4A88-B573-317A0E581D3D}" destId="{B0E4D2C3-BE57-4B20-A6C0-C2925305D448}" srcOrd="0" destOrd="0" presId="urn:microsoft.com/office/officeart/2005/8/layout/pyramid2"/>
    <dgm:cxn modelId="{1ED526B6-2170-493C-85F8-49723D92042F}" type="presParOf" srcId="{3651B0A3-17B9-4A88-B573-317A0E581D3D}" destId="{9DFAFDD2-5B5A-472C-80B2-CEFBA2D50885}" srcOrd="1" destOrd="0" presId="urn:microsoft.com/office/officeart/2005/8/layout/pyramid2"/>
    <dgm:cxn modelId="{E7293D6D-4169-4902-AE8A-E699344B7CFC}" type="presParOf" srcId="{3651B0A3-17B9-4A88-B573-317A0E581D3D}" destId="{41330F80-406C-49F6-9AB8-29E3D77C4990}" srcOrd="2" destOrd="0" presId="urn:microsoft.com/office/officeart/2005/8/layout/pyramid2"/>
    <dgm:cxn modelId="{C9FB7B7C-99D9-4FB2-BE49-4F0780325F61}" type="presParOf" srcId="{3651B0A3-17B9-4A88-B573-317A0E581D3D}" destId="{F69B5FF5-A0D6-4468-B711-3E6EFA7A0896}" srcOrd="3" destOrd="0" presId="urn:microsoft.com/office/officeart/2005/8/layout/pyramid2"/>
    <dgm:cxn modelId="{9C069D64-9EAC-4D35-8250-15199A86C7AB}" type="presParOf" srcId="{3651B0A3-17B9-4A88-B573-317A0E581D3D}" destId="{C26015A8-BC0E-4BC2-8A34-5B828B48A06C}" srcOrd="4" destOrd="0" presId="urn:microsoft.com/office/officeart/2005/8/layout/pyramid2"/>
    <dgm:cxn modelId="{3CB0BFBF-A201-4C43-B08F-177EA0934B72}" type="presParOf" srcId="{3651B0A3-17B9-4A88-B573-317A0E581D3D}" destId="{F9991B9E-5F15-4BBD-AAE9-FE7D28E495A9}" srcOrd="5" destOrd="0" presId="urn:microsoft.com/office/officeart/2005/8/layout/pyramid2"/>
    <dgm:cxn modelId="{5F29A13D-04EC-4571-A834-2F726ABC60B5}" type="presParOf" srcId="{3651B0A3-17B9-4A88-B573-317A0E581D3D}" destId="{680AF7B0-F5F2-469B-B0D9-AFEB9125F8A1}" srcOrd="6" destOrd="0" presId="urn:microsoft.com/office/officeart/2005/8/layout/pyramid2"/>
    <dgm:cxn modelId="{57F303C2-ADE9-4327-86AD-E6B39E0F7225}" type="presParOf" srcId="{3651B0A3-17B9-4A88-B573-317A0E581D3D}" destId="{D713EC98-E3EE-4BA2-8B9F-D4C6050C55BD}" srcOrd="7" destOrd="0" presId="urn:microsoft.com/office/officeart/2005/8/layout/pyramid2"/>
    <dgm:cxn modelId="{D608A62A-ACE6-4D96-A616-8B2E78470BB6}" type="presParOf" srcId="{3651B0A3-17B9-4A88-B573-317A0E581D3D}" destId="{1A359516-205E-462F-A652-B9EF7D410825}" srcOrd="8" destOrd="0" presId="urn:microsoft.com/office/officeart/2005/8/layout/pyramid2"/>
    <dgm:cxn modelId="{1DD7A45F-3015-4987-A0D4-CD42A1AEC898}" type="presParOf" srcId="{3651B0A3-17B9-4A88-B573-317A0E581D3D}" destId="{5B0C106B-0E0D-4043-B560-2774E91CFA0E}" srcOrd="9" destOrd="0" presId="urn:microsoft.com/office/officeart/2005/8/layout/pyramid2"/>
    <dgm:cxn modelId="{B656CD84-9F72-4AAF-BB04-1A538837826E}" type="presParOf" srcId="{3651B0A3-17B9-4A88-B573-317A0E581D3D}" destId="{EC41A6A7-F5E0-41BF-B4A2-F6DECE357B58}" srcOrd="10" destOrd="0" presId="urn:microsoft.com/office/officeart/2005/8/layout/pyramid2"/>
    <dgm:cxn modelId="{DFA6E073-4F9F-42DA-9432-40C8B130F9C0}" type="presParOf" srcId="{3651B0A3-17B9-4A88-B573-317A0E581D3D}" destId="{5464F426-A08A-4A4F-BF05-33857383705F}"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2C5D-F3E3-4EAC-9E86-88A2720AFBEE}">
      <dsp:nvSpPr>
        <dsp:cNvPr id="0" name=""/>
        <dsp:cNvSpPr/>
      </dsp:nvSpPr>
      <dsp:spPr>
        <a:xfrm>
          <a:off x="9" y="0"/>
          <a:ext cx="6743662" cy="4104456"/>
        </a:xfrm>
        <a:prstGeom prst="triangle">
          <a:avLst/>
        </a:prstGeom>
        <a:solidFill>
          <a:schemeClr val="accent3">
            <a:shade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0E4D2C3-BE57-4B20-A6C0-C2925305D448}">
      <dsp:nvSpPr>
        <dsp:cNvPr id="0" name=""/>
        <dsp:cNvSpPr/>
      </dsp:nvSpPr>
      <dsp:spPr>
        <a:xfrm>
          <a:off x="2280132" y="838410"/>
          <a:ext cx="2667896" cy="485800"/>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latin typeface="Times New Roman" pitchFamily="18" charset="0"/>
              <a:cs typeface="Times New Roman" pitchFamily="18" charset="0"/>
            </a:rPr>
            <a:t>1. WICK SYSTEM</a:t>
          </a:r>
          <a:endParaRPr lang="en-IN" sz="1500" kern="1200" dirty="0">
            <a:latin typeface="Times New Roman" pitchFamily="18" charset="0"/>
            <a:cs typeface="Times New Roman" pitchFamily="18" charset="0"/>
          </a:endParaRPr>
        </a:p>
      </dsp:txBody>
      <dsp:txXfrm>
        <a:off x="2303847" y="862125"/>
        <a:ext cx="2620466" cy="438370"/>
      </dsp:txXfrm>
    </dsp:sp>
    <dsp:sp modelId="{41330F80-406C-49F6-9AB8-29E3D77C4990}">
      <dsp:nvSpPr>
        <dsp:cNvPr id="0" name=""/>
        <dsp:cNvSpPr/>
      </dsp:nvSpPr>
      <dsp:spPr>
        <a:xfrm>
          <a:off x="2280132" y="1384936"/>
          <a:ext cx="2667896" cy="485800"/>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2. DEEP WATER CULTURE</a:t>
          </a:r>
          <a:endParaRPr lang="en-IN" sz="1500" kern="1200" dirty="0"/>
        </a:p>
      </dsp:txBody>
      <dsp:txXfrm>
        <a:off x="2303847" y="1408651"/>
        <a:ext cx="2620466" cy="438370"/>
      </dsp:txXfrm>
    </dsp:sp>
    <dsp:sp modelId="{C26015A8-BC0E-4BC2-8A34-5B828B48A06C}">
      <dsp:nvSpPr>
        <dsp:cNvPr id="0" name=""/>
        <dsp:cNvSpPr/>
      </dsp:nvSpPr>
      <dsp:spPr>
        <a:xfrm>
          <a:off x="2280132" y="1931462"/>
          <a:ext cx="2667896" cy="485800"/>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3. NUTRIENT FILM TECHNIQUE</a:t>
          </a:r>
          <a:endParaRPr lang="en-IN" sz="1500" kern="1200" dirty="0"/>
        </a:p>
      </dsp:txBody>
      <dsp:txXfrm>
        <a:off x="2303847" y="1955177"/>
        <a:ext cx="2620466" cy="438370"/>
      </dsp:txXfrm>
    </dsp:sp>
    <dsp:sp modelId="{680AF7B0-F5F2-469B-B0D9-AFEB9125F8A1}">
      <dsp:nvSpPr>
        <dsp:cNvPr id="0" name=""/>
        <dsp:cNvSpPr/>
      </dsp:nvSpPr>
      <dsp:spPr>
        <a:xfrm>
          <a:off x="2280132" y="2477988"/>
          <a:ext cx="2667896" cy="485800"/>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4. </a:t>
          </a:r>
          <a:r>
            <a:rPr lang="en-IN" sz="1500" kern="1200" dirty="0" smtClean="0">
              <a:latin typeface="Times New Roman" pitchFamily="18" charset="0"/>
              <a:cs typeface="Times New Roman" pitchFamily="18" charset="0"/>
            </a:rPr>
            <a:t>EBB</a:t>
          </a:r>
          <a:r>
            <a:rPr lang="en-IN" sz="1500" kern="1200" dirty="0" smtClean="0"/>
            <a:t> AND FLOW</a:t>
          </a:r>
          <a:endParaRPr lang="en-IN" sz="1500" kern="1200" dirty="0"/>
        </a:p>
      </dsp:txBody>
      <dsp:txXfrm>
        <a:off x="2303847" y="2501703"/>
        <a:ext cx="2620466" cy="438370"/>
      </dsp:txXfrm>
    </dsp:sp>
    <dsp:sp modelId="{1A359516-205E-462F-A652-B9EF7D410825}">
      <dsp:nvSpPr>
        <dsp:cNvPr id="0" name=""/>
        <dsp:cNvSpPr/>
      </dsp:nvSpPr>
      <dsp:spPr>
        <a:xfrm>
          <a:off x="2280132" y="3024514"/>
          <a:ext cx="2667896" cy="485800"/>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5. </a:t>
          </a:r>
          <a:r>
            <a:rPr lang="en-IN" sz="1500" kern="1200" dirty="0" smtClean="0">
              <a:latin typeface="Times New Roman" pitchFamily="18" charset="0"/>
              <a:cs typeface="Times New Roman" pitchFamily="18" charset="0"/>
            </a:rPr>
            <a:t>AEROPONICS</a:t>
          </a:r>
          <a:endParaRPr lang="en-IN" sz="1500" kern="1200" dirty="0">
            <a:latin typeface="Times New Roman" pitchFamily="18" charset="0"/>
            <a:cs typeface="Times New Roman" pitchFamily="18" charset="0"/>
          </a:endParaRPr>
        </a:p>
      </dsp:txBody>
      <dsp:txXfrm>
        <a:off x="2303847" y="3048229"/>
        <a:ext cx="2620466" cy="438370"/>
      </dsp:txXfrm>
    </dsp:sp>
    <dsp:sp modelId="{EC41A6A7-F5E0-41BF-B4A2-F6DECE357B58}">
      <dsp:nvSpPr>
        <dsp:cNvPr id="0" name=""/>
        <dsp:cNvSpPr/>
      </dsp:nvSpPr>
      <dsp:spPr>
        <a:xfrm>
          <a:off x="2280132" y="3571040"/>
          <a:ext cx="2667896" cy="485800"/>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IN" sz="1500" kern="1200" dirty="0" smtClean="0"/>
            <a:t>6. </a:t>
          </a:r>
          <a:r>
            <a:rPr lang="en-IN" sz="1500" kern="1200" dirty="0" smtClean="0">
              <a:latin typeface="Times New Roman" pitchFamily="18" charset="0"/>
              <a:cs typeface="Times New Roman" pitchFamily="18" charset="0"/>
            </a:rPr>
            <a:t>DRIP</a:t>
          </a:r>
          <a:r>
            <a:rPr lang="en-IN" sz="1500" kern="1200" dirty="0" smtClean="0"/>
            <a:t> SYSTEM</a:t>
          </a:r>
          <a:endParaRPr lang="en-IN" sz="1500" kern="1200" dirty="0"/>
        </a:p>
      </dsp:txBody>
      <dsp:txXfrm>
        <a:off x="2303847" y="3594755"/>
        <a:ext cx="2620466" cy="43837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B72C4E5-5AFB-4C5C-9CA2-5FA12145AFDC}" type="datetimeFigureOut">
              <a:rPr lang="en-US" smtClean="0"/>
              <a:pPr/>
              <a:t>6/28/2018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72C4E5-5AFB-4C5C-9CA2-5FA12145AFDC}" type="datetimeFigureOut">
              <a:rPr lang="en-US" smtClean="0"/>
              <a:pPr/>
              <a:t>6/28/2018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72C4E5-5AFB-4C5C-9CA2-5FA12145AFDC}" type="datetimeFigureOut">
              <a:rPr lang="en-US" smtClean="0"/>
              <a:pPr/>
              <a:t>6/28/2018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72C4E5-5AFB-4C5C-9CA2-5FA12145AFDC}" type="datetimeFigureOut">
              <a:rPr lang="en-US" smtClean="0"/>
              <a:pPr/>
              <a:t>6/28/2018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72C4E5-5AFB-4C5C-9CA2-5FA12145AFDC}" type="datetimeFigureOut">
              <a:rPr lang="en-US" smtClean="0"/>
              <a:pPr/>
              <a:t>6/28/2018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B72C4E5-5AFB-4C5C-9CA2-5FA12145AFDC}" type="datetimeFigureOut">
              <a:rPr lang="en-US" smtClean="0"/>
              <a:pPr/>
              <a:t>6/28/2018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B72C4E5-5AFB-4C5C-9CA2-5FA12145AFDC}" type="datetimeFigureOut">
              <a:rPr lang="en-US" smtClean="0"/>
              <a:pPr/>
              <a:t>6/28/2018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B72C4E5-5AFB-4C5C-9CA2-5FA12145AFDC}" type="datetimeFigureOut">
              <a:rPr lang="en-US" smtClean="0"/>
              <a:pPr/>
              <a:t>6/28/2018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72C4E5-5AFB-4C5C-9CA2-5FA12145AFDC}" type="datetimeFigureOut">
              <a:rPr lang="en-US" smtClean="0"/>
              <a:pPr/>
              <a:t>6/28/2018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72C4E5-5AFB-4C5C-9CA2-5FA12145AFDC}" type="datetimeFigureOut">
              <a:rPr lang="en-US" smtClean="0"/>
              <a:pPr/>
              <a:t>6/28/2018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72C4E5-5AFB-4C5C-9CA2-5FA12145AFDC}" type="datetimeFigureOut">
              <a:rPr lang="en-US" smtClean="0"/>
              <a:pPr/>
              <a:t>6/28/2018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C3A7C1-08AF-4404-B247-1D04AECB06F0}"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2C4E5-5AFB-4C5C-9CA2-5FA12145AFDC}" type="datetimeFigureOut">
              <a:rPr lang="en-US" smtClean="0"/>
              <a:pPr/>
              <a:t>6/28/2018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3A7C1-08AF-4404-B247-1D04AECB06F0}"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ideo" Target="file:///C:\Users\ARJUN\Desktop\VID-20180430-WA0078.mp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ctangle 4"/>
          <p:cNvSpPr/>
          <p:nvPr/>
        </p:nvSpPr>
        <p:spPr>
          <a:xfrm>
            <a:off x="304800" y="304800"/>
            <a:ext cx="8422819" cy="584775"/>
          </a:xfrm>
          <a:prstGeom prst="rect">
            <a:avLst/>
          </a:prstGeom>
          <a:noFill/>
        </p:spPr>
        <p:txBody>
          <a:bodyPr wrap="none" lIns="91440" tIns="45720" rIns="91440" bIns="45720">
            <a:spAutoFit/>
          </a:bodyPr>
          <a:lstStyle/>
          <a:p>
            <a:pPr algn="ctr"/>
            <a:r>
              <a:rPr lang="en-US" sz="3200" b="1" dirty="0" smtClean="0">
                <a:ln w="17780" cmpd="sng">
                  <a:solidFill>
                    <a:srgbClr val="FFFFFF"/>
                  </a:solidFill>
                  <a:prstDash val="solid"/>
                  <a:miter lim="800000"/>
                </a:ln>
                <a:effectLst>
                  <a:outerShdw blurRad="50800" algn="tl" rotWithShape="0">
                    <a:srgbClr val="000000"/>
                  </a:outerShdw>
                </a:effectLst>
              </a:rPr>
              <a:t>MECHANISATION OF HYDROPONIC CULTIVATION</a:t>
            </a:r>
            <a:endParaRPr lang="en-US" sz="3200" b="1" cap="none" spc="0" dirty="0">
              <a:ln w="17780" cmpd="sng">
                <a:solidFill>
                  <a:srgbClr val="FFFFFF"/>
                </a:solidFill>
                <a:prstDash val="solid"/>
                <a:miter lim="800000"/>
              </a:ln>
              <a:effectLst>
                <a:outerShdw blurRad="50800" algn="tl" rotWithShape="0">
                  <a:srgbClr val="000000"/>
                </a:outerShdw>
              </a:effectLst>
            </a:endParaRPr>
          </a:p>
        </p:txBody>
      </p:sp>
      <p:sp>
        <p:nvSpPr>
          <p:cNvPr id="6" name="TextBox 5"/>
          <p:cNvSpPr txBox="1"/>
          <p:nvPr/>
        </p:nvSpPr>
        <p:spPr>
          <a:xfrm>
            <a:off x="533400" y="990600"/>
            <a:ext cx="8072494" cy="2616101"/>
          </a:xfrm>
          <a:prstGeom prst="rect">
            <a:avLst/>
          </a:prstGeom>
          <a:noFill/>
        </p:spPr>
        <p:txBody>
          <a:bodyPr wrap="square" rtlCol="0">
            <a:spAutoFit/>
          </a:bodyPr>
          <a:lstStyle/>
          <a:p>
            <a:pPr algn="ctr"/>
            <a:r>
              <a:rPr lang="en-IN" sz="2000" dirty="0" smtClean="0"/>
              <a:t>Presented in partial </a:t>
            </a:r>
            <a:r>
              <a:rPr lang="en-IN" sz="2000" dirty="0" err="1" smtClean="0"/>
              <a:t>fulfillment</a:t>
            </a:r>
            <a:r>
              <a:rPr lang="en-IN" sz="2000" dirty="0" smtClean="0"/>
              <a:t> for the award of the degree of</a:t>
            </a:r>
          </a:p>
          <a:p>
            <a:pPr algn="ctr"/>
            <a:r>
              <a:rPr lang="en-IN" sz="2000" dirty="0" smtClean="0"/>
              <a:t>Bachelor of technology</a:t>
            </a:r>
          </a:p>
          <a:p>
            <a:pPr algn="ctr"/>
            <a:r>
              <a:rPr lang="en-IN" sz="2000" dirty="0" smtClean="0"/>
              <a:t>in</a:t>
            </a:r>
          </a:p>
          <a:p>
            <a:pPr algn="ctr"/>
            <a:r>
              <a:rPr lang="en-IN" sz="2000" b="1" dirty="0" smtClean="0"/>
              <a:t>Mechanical Engineering </a:t>
            </a:r>
          </a:p>
          <a:p>
            <a:pPr algn="ctr"/>
            <a:r>
              <a:rPr lang="en-IN" sz="2000" dirty="0" smtClean="0"/>
              <a:t>Under the guidance of </a:t>
            </a:r>
          </a:p>
          <a:p>
            <a:pPr algn="ctr"/>
            <a:r>
              <a:rPr lang="en-IN" sz="2400" b="1" dirty="0" smtClean="0"/>
              <a:t>Dr.  J.P. </a:t>
            </a:r>
            <a:r>
              <a:rPr lang="en-IN" sz="2400" b="1" dirty="0" err="1" smtClean="0"/>
              <a:t>Yadav</a:t>
            </a:r>
            <a:endParaRPr lang="en-IN" sz="2400" b="1" dirty="0" smtClean="0"/>
          </a:p>
          <a:p>
            <a:pPr algn="ctr"/>
            <a:r>
              <a:rPr lang="en-IN" sz="2000" dirty="0" smtClean="0"/>
              <a:t>Prof. and  H.O.D.   </a:t>
            </a:r>
          </a:p>
          <a:p>
            <a:pPr algn="ctr"/>
            <a:r>
              <a:rPr lang="en-IN" sz="2000" dirty="0" smtClean="0"/>
              <a:t>Mechanical Engineering Department</a:t>
            </a:r>
            <a:endParaRPr lang="en-IN" sz="2000" dirty="0"/>
          </a:p>
        </p:txBody>
      </p:sp>
      <p:pic>
        <p:nvPicPr>
          <p:cNvPr id="5122" name="Picture 2" descr="college%20logo"/>
          <p:cNvPicPr>
            <a:picLocks noChangeAspect="1" noChangeArrowheads="1"/>
          </p:cNvPicPr>
          <p:nvPr/>
        </p:nvPicPr>
        <p:blipFill>
          <a:blip r:embed="rId3"/>
          <a:srcRect/>
          <a:stretch>
            <a:fillRect/>
          </a:stretch>
        </p:blipFill>
        <p:spPr bwMode="auto">
          <a:xfrm>
            <a:off x="3995936" y="3714752"/>
            <a:ext cx="1580756" cy="1359580"/>
          </a:xfrm>
          <a:prstGeom prst="rect">
            <a:avLst/>
          </a:prstGeom>
          <a:noFill/>
          <a:ln w="9525">
            <a:noFill/>
            <a:miter lim="800000"/>
            <a:headEnd/>
            <a:tailEnd/>
          </a:ln>
        </p:spPr>
      </p:pic>
      <p:sp>
        <p:nvSpPr>
          <p:cNvPr id="8" name="TextBox 7"/>
          <p:cNvSpPr txBox="1"/>
          <p:nvPr/>
        </p:nvSpPr>
        <p:spPr>
          <a:xfrm>
            <a:off x="1357290" y="5072074"/>
            <a:ext cx="6858048" cy="1323439"/>
          </a:xfrm>
          <a:prstGeom prst="rect">
            <a:avLst/>
          </a:prstGeom>
          <a:noFill/>
        </p:spPr>
        <p:txBody>
          <a:bodyPr wrap="square" rtlCol="0">
            <a:spAutoFit/>
          </a:bodyPr>
          <a:lstStyle/>
          <a:p>
            <a:pPr algn="ctr"/>
            <a:r>
              <a:rPr lang="en-IN" sz="2000" b="1" dirty="0" smtClean="0"/>
              <a:t>Baba </a:t>
            </a:r>
            <a:r>
              <a:rPr lang="en-IN" sz="2000" b="1" dirty="0" err="1" smtClean="0"/>
              <a:t>Sahab</a:t>
            </a:r>
            <a:r>
              <a:rPr lang="en-IN" sz="2000" b="1" dirty="0" smtClean="0"/>
              <a:t> Dr. B.R. </a:t>
            </a:r>
            <a:r>
              <a:rPr lang="en-IN" sz="2000" b="1" dirty="0" err="1" smtClean="0"/>
              <a:t>Ambedkar</a:t>
            </a:r>
            <a:r>
              <a:rPr lang="en-IN" sz="2000" b="1" dirty="0" smtClean="0"/>
              <a:t> College of Agricultural Engineering and Technology, Etawah-206001</a:t>
            </a:r>
          </a:p>
          <a:p>
            <a:pPr algn="ctr"/>
            <a:r>
              <a:rPr lang="en-IN" sz="2000" dirty="0" smtClean="0"/>
              <a:t>(C.S.A. University of Agriculture &amp; Technology, Kanpur)</a:t>
            </a:r>
          </a:p>
          <a:p>
            <a:pPr algn="ctr"/>
            <a:r>
              <a:rPr lang="en-IN" sz="2000" dirty="0" smtClean="0"/>
              <a:t>Session- 2017-18</a:t>
            </a:r>
            <a:endParaRPr lang="en-IN" sz="2000"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52800" y="304800"/>
            <a:ext cx="2828916" cy="725470"/>
          </a:xfrm>
        </p:spPr>
        <p:txBody>
          <a:bodyPr>
            <a:normAutofit/>
          </a:bodyPr>
          <a:lstStyle/>
          <a:p>
            <a:r>
              <a:rPr lang="en-IN" sz="3200" b="1" dirty="0" smtClean="0">
                <a:latin typeface="Times New Roman" pitchFamily="18" charset="0"/>
                <a:cs typeface="Times New Roman" pitchFamily="18" charset="0"/>
              </a:rPr>
              <a:t>Materials</a:t>
            </a:r>
            <a:r>
              <a:rPr lang="en-IN" sz="3200" dirty="0" smtClean="0">
                <a:latin typeface="Times New Roman" pitchFamily="18" charset="0"/>
                <a:cs typeface="Times New Roman" pitchFamily="18" charset="0"/>
              </a:rPr>
              <a:t> </a:t>
            </a:r>
            <a:endParaRPr lang="en-IN" sz="3200" dirty="0">
              <a:latin typeface="Times New Roman" pitchFamily="18" charset="0"/>
              <a:cs typeface="Times New Roman" pitchFamily="18" charset="0"/>
            </a:endParaRPr>
          </a:p>
        </p:txBody>
      </p:sp>
      <p:sp>
        <p:nvSpPr>
          <p:cNvPr id="5" name="Content Placeholder 4"/>
          <p:cNvSpPr>
            <a:spLocks noGrp="1"/>
          </p:cNvSpPr>
          <p:nvPr>
            <p:ph sz="half" idx="1"/>
          </p:nvPr>
        </p:nvSpPr>
        <p:spPr>
          <a:xfrm>
            <a:off x="428596" y="1357298"/>
            <a:ext cx="5429288" cy="4525963"/>
          </a:xfrm>
        </p:spPr>
        <p:txBody>
          <a:bodyPr>
            <a:normAutofit fontScale="92500" lnSpcReduction="10000"/>
          </a:bodyPr>
          <a:lstStyle/>
          <a:p>
            <a:pPr marL="514350" indent="-514350" algn="just">
              <a:buNone/>
            </a:pPr>
            <a:r>
              <a:rPr lang="en-IN" sz="2400" b="1" dirty="0" smtClean="0">
                <a:latin typeface="Times New Roman" pitchFamily="18" charset="0"/>
                <a:cs typeface="Times New Roman" pitchFamily="18" charset="0"/>
              </a:rPr>
              <a:t>1. Coco Coir</a:t>
            </a:r>
            <a:r>
              <a:rPr lang="en-IN" sz="2400" dirty="0" smtClean="0">
                <a:latin typeface="Times New Roman" pitchFamily="18" charset="0"/>
                <a:cs typeface="Times New Roman" pitchFamily="18" charset="0"/>
              </a:rPr>
              <a:t>:</a:t>
            </a:r>
          </a:p>
          <a:p>
            <a:pPr marL="514350" indent="-514350" algn="just"/>
            <a:r>
              <a:rPr lang="en-IN" sz="2200" dirty="0" smtClean="0">
                <a:latin typeface="Times New Roman" pitchFamily="18" charset="0"/>
                <a:cs typeface="Times New Roman" pitchFamily="18" charset="0"/>
              </a:rPr>
              <a:t>Has an excellent air to water ratio with great water retention</a:t>
            </a:r>
          </a:p>
          <a:p>
            <a:pPr marL="514350" indent="-514350" algn="just">
              <a:buNone/>
            </a:pPr>
            <a:r>
              <a:rPr lang="en-IN" sz="2400" b="1" dirty="0" smtClean="0">
                <a:latin typeface="Times New Roman" pitchFamily="18" charset="0"/>
                <a:cs typeface="Times New Roman" pitchFamily="18" charset="0"/>
              </a:rPr>
              <a:t>2. Rockwool</a:t>
            </a:r>
            <a:r>
              <a:rPr lang="en-IN" sz="2400" dirty="0" smtClean="0">
                <a:latin typeface="Times New Roman" pitchFamily="18" charset="0"/>
                <a:cs typeface="Times New Roman" pitchFamily="18" charset="0"/>
              </a:rPr>
              <a:t>:</a:t>
            </a:r>
          </a:p>
          <a:p>
            <a:pPr marL="514350" indent="-514350" algn="just"/>
            <a:r>
              <a:rPr lang="en-IN" sz="2400" dirty="0" smtClean="0">
                <a:latin typeface="Times New Roman" pitchFamily="18" charset="0"/>
                <a:cs typeface="Times New Roman" pitchFamily="18" charset="0"/>
              </a:rPr>
              <a:t>A fibrous material made from melted rock.</a:t>
            </a:r>
          </a:p>
          <a:p>
            <a:pPr marL="514350" indent="-514350" algn="just"/>
            <a:r>
              <a:rPr lang="en-IN" sz="2400" dirty="0" smtClean="0">
                <a:latin typeface="Times New Roman" pitchFamily="18" charset="0"/>
                <a:cs typeface="Times New Roman" pitchFamily="18" charset="0"/>
              </a:rPr>
              <a:t>Excellent water retention</a:t>
            </a:r>
          </a:p>
          <a:p>
            <a:pPr marL="514350" indent="-514350" algn="just">
              <a:buNone/>
            </a:pPr>
            <a:r>
              <a:rPr lang="en-IN" sz="2400" b="1" dirty="0" smtClean="0">
                <a:latin typeface="Times New Roman" pitchFamily="18" charset="0"/>
                <a:cs typeface="Times New Roman" pitchFamily="18" charset="0"/>
              </a:rPr>
              <a:t>3. Expanded Clay pellets</a:t>
            </a:r>
            <a:r>
              <a:rPr lang="en-IN" sz="2400" dirty="0" smtClean="0">
                <a:latin typeface="Times New Roman" pitchFamily="18" charset="0"/>
                <a:cs typeface="Times New Roman" pitchFamily="18" charset="0"/>
              </a:rPr>
              <a:t>:</a:t>
            </a:r>
          </a:p>
          <a:p>
            <a:pPr marL="514350" indent="-514350" algn="just"/>
            <a:r>
              <a:rPr lang="en-IN" sz="2400" dirty="0" smtClean="0">
                <a:latin typeface="Times New Roman" pitchFamily="18" charset="0"/>
                <a:cs typeface="Times New Roman" pitchFamily="18" charset="0"/>
              </a:rPr>
              <a:t>Most popular media</a:t>
            </a:r>
          </a:p>
          <a:p>
            <a:pPr marL="514350" indent="-514350" algn="just"/>
            <a:r>
              <a:rPr lang="en-IN" sz="2400" dirty="0" smtClean="0">
                <a:latin typeface="Times New Roman" pitchFamily="18" charset="0"/>
                <a:cs typeface="Times New Roman" pitchFamily="18" charset="0"/>
              </a:rPr>
              <a:t>50/50 mix of clay and coco create breathable medium.</a:t>
            </a:r>
          </a:p>
          <a:p>
            <a:pPr marL="514350" indent="-514350" algn="just"/>
            <a:r>
              <a:rPr lang="en-IN" sz="2400" dirty="0" smtClean="0">
                <a:latin typeface="Times New Roman" pitchFamily="18" charset="0"/>
                <a:cs typeface="Times New Roman" pitchFamily="18" charset="0"/>
              </a:rPr>
              <a:t>Use in Ebb and Flow, water culture</a:t>
            </a:r>
          </a:p>
        </p:txBody>
      </p:sp>
      <p:pic>
        <p:nvPicPr>
          <p:cNvPr id="7" name="Picture 6" descr="IMG20180412163936.jpg"/>
          <p:cNvPicPr>
            <a:picLocks noChangeAspect="1"/>
          </p:cNvPicPr>
          <p:nvPr/>
        </p:nvPicPr>
        <p:blipFill>
          <a:blip r:embed="rId2" cstate="print"/>
          <a:stretch>
            <a:fillRect/>
          </a:stretch>
        </p:blipFill>
        <p:spPr>
          <a:xfrm>
            <a:off x="5943600" y="1828800"/>
            <a:ext cx="2844800" cy="213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itchFamily="18" charset="0"/>
                <a:cs typeface="Times New Roman" pitchFamily="18" charset="0"/>
              </a:rPr>
              <a:t>Component used for Drip and Ebb &amp; </a:t>
            </a:r>
            <a:r>
              <a:rPr lang="en-IN" sz="3200" b="1" dirty="0">
                <a:latin typeface="Times New Roman" pitchFamily="18" charset="0"/>
                <a:cs typeface="Times New Roman" pitchFamily="18" charset="0"/>
              </a:rPr>
              <a:t>Flow </a:t>
            </a:r>
            <a:r>
              <a:rPr lang="en-IN" sz="3200" b="1" dirty="0" smtClean="0">
                <a:latin typeface="Times New Roman" pitchFamily="18" charset="0"/>
                <a:cs typeface="Times New Roman" pitchFamily="18" charset="0"/>
              </a:rPr>
              <a:t>Hydroponic  System</a:t>
            </a:r>
            <a:endParaRPr lang="en-IN" sz="32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500034" y="1643050"/>
            <a:ext cx="7901014" cy="4972072"/>
          </a:xfrm>
        </p:spPr>
        <p:txBody>
          <a:bodyPr>
            <a:normAutofit fontScale="70000" lnSpcReduction="20000"/>
          </a:bodyPr>
          <a:lstStyle/>
          <a:p>
            <a:pPr algn="just"/>
            <a:r>
              <a:rPr lang="en-IN" sz="2900" dirty="0" smtClean="0">
                <a:latin typeface="Times New Roman" pitchFamily="18" charset="0"/>
                <a:cs typeface="Times New Roman" pitchFamily="18" charset="0"/>
              </a:rPr>
              <a:t>Self adjusting shed structure</a:t>
            </a:r>
            <a:endParaRPr lang="en-IN" sz="2900" dirty="0">
              <a:latin typeface="Times New Roman" pitchFamily="18" charset="0"/>
              <a:cs typeface="Times New Roman" pitchFamily="18" charset="0"/>
            </a:endParaRPr>
          </a:p>
          <a:p>
            <a:pPr algn="just"/>
            <a:r>
              <a:rPr lang="en-IN" sz="2900" dirty="0" smtClean="0">
                <a:latin typeface="Times New Roman" pitchFamily="18" charset="0"/>
                <a:cs typeface="Times New Roman" pitchFamily="18" charset="0"/>
              </a:rPr>
              <a:t>Mist and cooling system</a:t>
            </a:r>
            <a:endParaRPr lang="en-IN" sz="2900" dirty="0">
              <a:latin typeface="Times New Roman" pitchFamily="18" charset="0"/>
              <a:cs typeface="Times New Roman" pitchFamily="18" charset="0"/>
            </a:endParaRPr>
          </a:p>
          <a:p>
            <a:pPr algn="just"/>
            <a:r>
              <a:rPr lang="en-IN" sz="2900" dirty="0" smtClean="0">
                <a:latin typeface="Times New Roman" pitchFamily="18" charset="0"/>
                <a:cs typeface="Times New Roman" pitchFamily="18" charset="0"/>
              </a:rPr>
              <a:t>Nozzle with water </a:t>
            </a:r>
            <a:r>
              <a:rPr lang="en-IN" sz="2900" dirty="0">
                <a:latin typeface="Times New Roman" pitchFamily="18" charset="0"/>
                <a:cs typeface="Times New Roman" pitchFamily="18" charset="0"/>
              </a:rPr>
              <a:t>pump/ </a:t>
            </a:r>
            <a:r>
              <a:rPr lang="en-IN" sz="2900" dirty="0" err="1">
                <a:latin typeface="Times New Roman" pitchFamily="18" charset="0"/>
                <a:cs typeface="Times New Roman" pitchFamily="18" charset="0"/>
              </a:rPr>
              <a:t>fogger</a:t>
            </a:r>
            <a:r>
              <a:rPr lang="en-IN" sz="2900" dirty="0">
                <a:latin typeface="Times New Roman" pitchFamily="18" charset="0"/>
                <a:cs typeface="Times New Roman" pitchFamily="18" charset="0"/>
              </a:rPr>
              <a:t> for winter use</a:t>
            </a:r>
          </a:p>
          <a:p>
            <a:pPr algn="just"/>
            <a:r>
              <a:rPr lang="en-IN" sz="2900" dirty="0">
                <a:latin typeface="Times New Roman" pitchFamily="18" charset="0"/>
                <a:cs typeface="Times New Roman" pitchFamily="18" charset="0"/>
              </a:rPr>
              <a:t>Poly paper </a:t>
            </a:r>
          </a:p>
          <a:p>
            <a:pPr algn="just"/>
            <a:r>
              <a:rPr lang="en-IN" sz="2900" dirty="0">
                <a:latin typeface="Times New Roman" pitchFamily="18" charset="0"/>
                <a:cs typeface="Times New Roman" pitchFamily="18" charset="0"/>
              </a:rPr>
              <a:t>Hygrometer</a:t>
            </a:r>
          </a:p>
          <a:p>
            <a:pPr algn="just"/>
            <a:r>
              <a:rPr lang="en-IN" sz="2900" dirty="0" smtClean="0">
                <a:latin typeface="Times New Roman" pitchFamily="18" charset="0"/>
                <a:cs typeface="Times New Roman" pitchFamily="18" charset="0"/>
              </a:rPr>
              <a:t>LED lamp &amp; UV bulb – </a:t>
            </a:r>
            <a:r>
              <a:rPr lang="en-IN" sz="2900" dirty="0" err="1" smtClean="0">
                <a:latin typeface="Times New Roman" pitchFamily="18" charset="0"/>
                <a:cs typeface="Times New Roman" pitchFamily="18" charset="0"/>
              </a:rPr>
              <a:t>hps</a:t>
            </a:r>
            <a:r>
              <a:rPr lang="en-IN" sz="2900" dirty="0" smtClean="0">
                <a:latin typeface="Times New Roman" pitchFamily="18" charset="0"/>
                <a:cs typeface="Times New Roman" pitchFamily="18" charset="0"/>
              </a:rPr>
              <a:t> (high pr. Sodium bulb), metal highlight</a:t>
            </a:r>
          </a:p>
          <a:p>
            <a:pPr algn="just"/>
            <a:r>
              <a:rPr lang="en-IN" sz="2900" dirty="0" smtClean="0">
                <a:latin typeface="Times New Roman" pitchFamily="18" charset="0"/>
                <a:cs typeface="Times New Roman" pitchFamily="18" charset="0"/>
              </a:rPr>
              <a:t>pH meter</a:t>
            </a:r>
          </a:p>
          <a:p>
            <a:pPr algn="just"/>
            <a:r>
              <a:rPr lang="en-IN" sz="2900" dirty="0" smtClean="0">
                <a:latin typeface="Times New Roman" pitchFamily="18" charset="0"/>
                <a:cs typeface="Times New Roman" pitchFamily="18" charset="0"/>
              </a:rPr>
              <a:t>TDS meter</a:t>
            </a:r>
            <a:endParaRPr lang="en-IN" sz="2900" dirty="0">
              <a:latin typeface="Times New Roman" pitchFamily="18" charset="0"/>
              <a:cs typeface="Times New Roman" pitchFamily="18" charset="0"/>
            </a:endParaRPr>
          </a:p>
          <a:p>
            <a:pPr algn="just"/>
            <a:r>
              <a:rPr lang="en-IN" sz="2900" dirty="0">
                <a:latin typeface="Times New Roman" pitchFamily="18" charset="0"/>
                <a:cs typeface="Times New Roman" pitchFamily="18" charset="0"/>
              </a:rPr>
              <a:t>Timer programmable controller</a:t>
            </a:r>
          </a:p>
          <a:p>
            <a:pPr algn="just"/>
            <a:r>
              <a:rPr lang="en-IN" sz="2900" dirty="0">
                <a:latin typeface="Times New Roman" pitchFamily="18" charset="0"/>
                <a:cs typeface="Times New Roman" pitchFamily="18" charset="0"/>
              </a:rPr>
              <a:t>Seedling trays</a:t>
            </a:r>
          </a:p>
          <a:p>
            <a:pPr algn="just"/>
            <a:r>
              <a:rPr lang="en-IN" sz="2900" dirty="0">
                <a:latin typeface="Times New Roman" pitchFamily="18" charset="0"/>
                <a:cs typeface="Times New Roman" pitchFamily="18" charset="0"/>
              </a:rPr>
              <a:t>Holey </a:t>
            </a:r>
            <a:r>
              <a:rPr lang="en-IN" sz="2900" dirty="0" smtClean="0">
                <a:latin typeface="Times New Roman" pitchFamily="18" charset="0"/>
                <a:cs typeface="Times New Roman" pitchFamily="18" charset="0"/>
              </a:rPr>
              <a:t>trays</a:t>
            </a:r>
          </a:p>
          <a:p>
            <a:pPr algn="just"/>
            <a:r>
              <a:rPr lang="en-IN" sz="2900" dirty="0" smtClean="0">
                <a:latin typeface="Times New Roman" pitchFamily="18" charset="0"/>
                <a:cs typeface="Times New Roman" pitchFamily="18" charset="0"/>
              </a:rPr>
              <a:t>Jute bags</a:t>
            </a:r>
            <a:endParaRPr lang="en-IN" sz="2900" dirty="0">
              <a:latin typeface="Times New Roman" pitchFamily="18" charset="0"/>
              <a:cs typeface="Times New Roman" pitchFamily="18" charset="0"/>
            </a:endParaRPr>
          </a:p>
          <a:p>
            <a:pPr algn="just"/>
            <a:r>
              <a:rPr lang="en-IN" sz="2900" dirty="0">
                <a:latin typeface="Times New Roman" pitchFamily="18" charset="0"/>
                <a:cs typeface="Times New Roman" pitchFamily="18" charset="0"/>
              </a:rPr>
              <a:t>Water pipes</a:t>
            </a:r>
          </a:p>
          <a:p>
            <a:pPr algn="just"/>
            <a:r>
              <a:rPr lang="en-IN" sz="2900" dirty="0">
                <a:latin typeface="Times New Roman" pitchFamily="18" charset="0"/>
                <a:cs typeface="Times New Roman" pitchFamily="18" charset="0"/>
              </a:rPr>
              <a:t>Seeds </a:t>
            </a:r>
            <a:r>
              <a:rPr lang="en-IN" sz="2900" dirty="0" smtClean="0">
                <a:latin typeface="Times New Roman" pitchFamily="18" charset="0"/>
                <a:cs typeface="Times New Roman" pitchFamily="18" charset="0"/>
              </a:rPr>
              <a:t>(wheat, maize, barley)</a:t>
            </a:r>
            <a:endParaRPr lang="en-IN" sz="2900" dirty="0">
              <a:latin typeface="Times New Roman" pitchFamily="18" charset="0"/>
              <a:cs typeface="Times New Roman" pitchFamily="18" charset="0"/>
            </a:endParaRPr>
          </a:p>
          <a:p>
            <a:pPr>
              <a:buFont typeface="Wingdings" pitchFamily="2" charset="2"/>
              <a:buChar char="Ø"/>
            </a:pPr>
            <a:endParaRPr lang="en-IN" dirty="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685800"/>
            <a:ext cx="7924800" cy="4114800"/>
          </a:xfrm>
        </p:spPr>
        <p:txBody>
          <a:bodyPr>
            <a:noAutofit/>
          </a:bodyPr>
          <a:lstStyle/>
          <a:p>
            <a:pPr marL="0" indent="0" algn="just">
              <a:lnSpc>
                <a:spcPct val="120000"/>
              </a:lnSpc>
              <a:buNone/>
            </a:pPr>
            <a:r>
              <a:rPr lang="en-IN" sz="2000" b="1" dirty="0" smtClean="0">
                <a:latin typeface="Times New Roman" pitchFamily="18" charset="0"/>
                <a:cs typeface="Times New Roman" pitchFamily="18" charset="0"/>
              </a:rPr>
              <a:t>1.Self </a:t>
            </a:r>
            <a:r>
              <a:rPr lang="en-IN" sz="2000" b="1" dirty="0">
                <a:latin typeface="Times New Roman" pitchFamily="18" charset="0"/>
                <a:cs typeface="Times New Roman" pitchFamily="18" charset="0"/>
              </a:rPr>
              <a:t>adjusting model </a:t>
            </a:r>
            <a:r>
              <a:rPr lang="en-IN" sz="2000" b="1" dirty="0" smtClean="0">
                <a:latin typeface="Times New Roman" pitchFamily="18" charset="0"/>
                <a:cs typeface="Times New Roman" pitchFamily="18" charset="0"/>
              </a:rPr>
              <a:t>shed: </a:t>
            </a:r>
          </a:p>
          <a:p>
            <a:pPr marL="0" indent="0" algn="just">
              <a:lnSpc>
                <a:spcPct val="120000"/>
              </a:lnSpc>
              <a:buNone/>
            </a:pPr>
            <a:r>
              <a:rPr lang="en-IN" sz="2000" dirty="0" smtClean="0">
                <a:latin typeface="Times New Roman" pitchFamily="18" charset="0"/>
                <a:cs typeface="Times New Roman" pitchFamily="18" charset="0"/>
              </a:rPr>
              <a:t>In this model shed, it is a low cost and air drag resisting </a:t>
            </a:r>
            <a:r>
              <a:rPr lang="en-IN" sz="2000" dirty="0">
                <a:latin typeface="Times New Roman" pitchFamily="18" charset="0"/>
                <a:cs typeface="Times New Roman" pitchFamily="18" charset="0"/>
              </a:rPr>
              <a:t>b</a:t>
            </a:r>
            <a:r>
              <a:rPr lang="en-IN" sz="2000" dirty="0" smtClean="0">
                <a:latin typeface="Times New Roman" pitchFamily="18" charset="0"/>
                <a:cs typeface="Times New Roman" pitchFamily="18" charset="0"/>
              </a:rPr>
              <a:t>amboo shed. </a:t>
            </a:r>
          </a:p>
          <a:p>
            <a:pPr marL="0" indent="0" algn="just">
              <a:lnSpc>
                <a:spcPct val="120000"/>
              </a:lnSpc>
              <a:buNone/>
            </a:pPr>
            <a:r>
              <a:rPr lang="en-IN" sz="2000" dirty="0" smtClean="0">
                <a:latin typeface="Times New Roman" pitchFamily="18" charset="0"/>
                <a:cs typeface="Times New Roman" pitchFamily="18" charset="0"/>
              </a:rPr>
              <a:t>All the members of this model are rigid because it has zero degree of freedom which made it a structure and it is very beneficial in every condition at all over places. </a:t>
            </a:r>
          </a:p>
          <a:p>
            <a:pPr marL="0" indent="0" algn="just">
              <a:lnSpc>
                <a:spcPct val="120000"/>
              </a:lnSpc>
              <a:buNone/>
            </a:pPr>
            <a:r>
              <a:rPr lang="en-US" sz="2000" b="1" dirty="0" smtClean="0">
                <a:latin typeface="Times New Roman" pitchFamily="18" charset="0"/>
                <a:cs typeface="Times New Roman" pitchFamily="18" charset="0"/>
              </a:rPr>
              <a:t>2.Mist and cooling system</a:t>
            </a:r>
            <a:r>
              <a:rPr lang="en-US" sz="2000" dirty="0" smtClean="0">
                <a:latin typeface="Times New Roman" pitchFamily="18" charset="0"/>
                <a:cs typeface="Times New Roman" pitchFamily="18" charset="0"/>
              </a:rPr>
              <a:t>: The process of misting or fogging is used in a variety of applications to control humidity and temperature, improve air quality, and even provide visual effects. High pressure misting is accomplished by spraying water through nozzles with tiny orifices which are specially selected for each type of application. </a:t>
            </a:r>
            <a:endParaRPr lang="en-IN" sz="2000" dirty="0" smtClean="0">
              <a:latin typeface="Times New Roman" pitchFamily="18" charset="0"/>
              <a:cs typeface="Times New Roman" pitchFamily="18" charset="0"/>
            </a:endParaRPr>
          </a:p>
          <a:p>
            <a:pPr marL="0" indent="0" algn="just">
              <a:lnSpc>
                <a:spcPct val="120000"/>
              </a:lnSpc>
              <a:buNone/>
            </a:pPr>
            <a:endParaRPr lang="en-IN" sz="2000" dirty="0" smtClean="0"/>
          </a:p>
          <a:p>
            <a:pPr marL="0" indent="0" algn="just">
              <a:lnSpc>
                <a:spcPct val="120000"/>
              </a:lnSpc>
              <a:buNone/>
            </a:pPr>
            <a:endParaRPr lang="en-IN" sz="2000" dirty="0" smtClean="0"/>
          </a:p>
          <a:p>
            <a:pPr marL="0" indent="0" algn="just">
              <a:lnSpc>
                <a:spcPct val="120000"/>
              </a:lnSpc>
              <a:buNone/>
            </a:pPr>
            <a:endParaRPr lang="en-IN" sz="2000" dirty="0" smtClean="0"/>
          </a:p>
          <a:p>
            <a:pPr>
              <a:buNone/>
            </a:pPr>
            <a:r>
              <a:rPr lang="en-US" sz="2000" b="1" dirty="0"/>
              <a:t> </a:t>
            </a:r>
            <a:endParaRPr lang="en-IN" sz="2000" b="1" dirty="0"/>
          </a:p>
          <a:p>
            <a:pPr>
              <a:buNone/>
            </a:pPr>
            <a:endParaRPr lang="en-IN" sz="2000" dirty="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533400"/>
            <a:ext cx="5107632" cy="5509200"/>
          </a:xfrm>
          <a:prstGeom prst="rect">
            <a:avLst/>
          </a:prstGeom>
          <a:noFill/>
        </p:spPr>
        <p:txBody>
          <a:bodyPr wrap="square" rtlCol="0">
            <a:spAutoFit/>
          </a:bodyPr>
          <a:lstStyle/>
          <a:p>
            <a:pPr algn="just"/>
            <a:r>
              <a:rPr lang="en-US" sz="2000" b="1" dirty="0" smtClean="0">
                <a:latin typeface="Times New Roman" pitchFamily="18" charset="0"/>
                <a:cs typeface="Times New Roman" pitchFamily="18" charset="0"/>
              </a:rPr>
              <a:t>4. Nozzle </a:t>
            </a:r>
            <a:r>
              <a:rPr lang="en-US" sz="2000" b="1" dirty="0">
                <a:latin typeface="Times New Roman" pitchFamily="18" charset="0"/>
                <a:cs typeface="Times New Roman" pitchFamily="18" charset="0"/>
              </a:rPr>
              <a:t>with water </a:t>
            </a:r>
            <a:r>
              <a:rPr lang="en-US" sz="2000" b="1" dirty="0" smtClean="0">
                <a:latin typeface="Times New Roman" pitchFamily="18" charset="0"/>
                <a:cs typeface="Times New Roman" pitchFamily="18" charset="0"/>
              </a:rPr>
              <a:t>pump: </a:t>
            </a:r>
            <a:r>
              <a:rPr lang="en-US" sz="2000" dirty="0">
                <a:latin typeface="Times New Roman" pitchFamily="18" charset="0"/>
                <a:cs typeface="Times New Roman" pitchFamily="18" charset="0"/>
              </a:rPr>
              <a:t>Nozzle </a:t>
            </a:r>
            <a:r>
              <a:rPr lang="en-US" sz="2000" dirty="0" smtClean="0">
                <a:latin typeface="Times New Roman" pitchFamily="18" charset="0"/>
                <a:cs typeface="Times New Roman" pitchFamily="18" charset="0"/>
              </a:rPr>
              <a:t>produce </a:t>
            </a:r>
            <a:r>
              <a:rPr lang="en-US" sz="2000" dirty="0">
                <a:latin typeface="Times New Roman" pitchFamily="18" charset="0"/>
                <a:cs typeface="Times New Roman" pitchFamily="18" charset="0"/>
              </a:rPr>
              <a:t>fine particle of water which provide desirable humidity in </a:t>
            </a:r>
            <a:r>
              <a:rPr lang="en-US" sz="2000" dirty="0" smtClean="0">
                <a:latin typeface="Times New Roman" pitchFamily="18" charset="0"/>
                <a:cs typeface="Times New Roman" pitchFamily="18" charset="0"/>
              </a:rPr>
              <a:t>greenhouse </a:t>
            </a:r>
            <a:r>
              <a:rPr lang="en-US" sz="2000" dirty="0">
                <a:latin typeface="Times New Roman" pitchFamily="18" charset="0"/>
                <a:cs typeface="Times New Roman" pitchFamily="18" charset="0"/>
              </a:rPr>
              <a:t>and also mist for plant. The water pump provide pressure and force to water in the nozzle.</a:t>
            </a:r>
            <a:endParaRPr lang="en-US" sz="20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In </a:t>
            </a:r>
            <a:r>
              <a:rPr lang="en-US" sz="2000" dirty="0" smtClean="0">
                <a:latin typeface="Times New Roman" pitchFamily="18" charset="0"/>
                <a:cs typeface="Times New Roman" pitchFamily="18" charset="0"/>
              </a:rPr>
              <a:t>greenhouse </a:t>
            </a:r>
            <a:r>
              <a:rPr lang="en-US" sz="2000" dirty="0">
                <a:latin typeface="Times New Roman" pitchFamily="18" charset="0"/>
                <a:cs typeface="Times New Roman" pitchFamily="18" charset="0"/>
              </a:rPr>
              <a:t>we can easily maintain temperature with in the range 24</a:t>
            </a:r>
            <a:r>
              <a:rPr lang="en-US" sz="2000" baseline="30000" dirty="0">
                <a:latin typeface="Times New Roman" pitchFamily="18" charset="0"/>
                <a:cs typeface="Times New Roman" pitchFamily="18" charset="0"/>
              </a:rPr>
              <a:t>o</a:t>
            </a:r>
            <a:r>
              <a:rPr lang="en-US" sz="2000" dirty="0">
                <a:latin typeface="Times New Roman" pitchFamily="18" charset="0"/>
                <a:cs typeface="Times New Roman" pitchFamily="18" charset="0"/>
              </a:rPr>
              <a:t>C to 30</a:t>
            </a:r>
            <a:r>
              <a:rPr lang="en-US" sz="2000" baseline="30000" dirty="0">
                <a:latin typeface="Times New Roman" pitchFamily="18" charset="0"/>
                <a:cs typeface="Times New Roman" pitchFamily="18" charset="0"/>
              </a:rPr>
              <a:t>o</a:t>
            </a:r>
            <a:r>
              <a:rPr lang="en-US" sz="2000" dirty="0">
                <a:latin typeface="Times New Roman" pitchFamily="18" charset="0"/>
                <a:cs typeface="Times New Roman" pitchFamily="18" charset="0"/>
              </a:rPr>
              <a:t>C, which is good for leafy </a:t>
            </a:r>
            <a:r>
              <a:rPr lang="en-US" sz="2000" dirty="0" smtClean="0">
                <a:latin typeface="Times New Roman" pitchFamily="18" charset="0"/>
                <a:cs typeface="Times New Roman" pitchFamily="18" charset="0"/>
              </a:rPr>
              <a:t>plants</a:t>
            </a:r>
          </a:p>
          <a:p>
            <a:pPr algn="just"/>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5. Hygrometer:</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Relative </a:t>
            </a:r>
            <a:r>
              <a:rPr lang="en-US" sz="2000" dirty="0">
                <a:latin typeface="Times New Roman" pitchFamily="18" charset="0"/>
                <a:cs typeface="Times New Roman" pitchFamily="18" charset="0"/>
              </a:rPr>
              <a:t>humidity of  </a:t>
            </a:r>
            <a:r>
              <a:rPr lang="en-US" sz="2000" dirty="0" smtClean="0">
                <a:latin typeface="Times New Roman" pitchFamily="18" charset="0"/>
                <a:cs typeface="Times New Roman" pitchFamily="18" charset="0"/>
              </a:rPr>
              <a:t>atmosphere </a:t>
            </a:r>
            <a:r>
              <a:rPr lang="en-US" sz="2000" dirty="0">
                <a:latin typeface="Times New Roman" pitchFamily="18" charset="0"/>
                <a:cs typeface="Times New Roman" pitchFamily="18" charset="0"/>
              </a:rPr>
              <a:t>is measured by </a:t>
            </a:r>
            <a:r>
              <a:rPr lang="en-US" sz="2000" dirty="0" smtClean="0">
                <a:latin typeface="Times New Roman" pitchFamily="18" charset="0"/>
                <a:cs typeface="Times New Roman" pitchFamily="18" charset="0"/>
              </a:rPr>
              <a:t>hygro</a:t>
            </a:r>
            <a:r>
              <a:rPr lang="en-US" sz="2000" dirty="0">
                <a:latin typeface="Times New Roman" pitchFamily="18" charset="0"/>
                <a:cs typeface="Times New Roman" pitchFamily="18" charset="0"/>
              </a:rPr>
              <a:t>m</a:t>
            </a:r>
            <a:r>
              <a:rPr lang="en-US" sz="2000" dirty="0" smtClean="0">
                <a:latin typeface="Times New Roman" pitchFamily="18" charset="0"/>
                <a:cs typeface="Times New Roman" pitchFamily="18" charset="0"/>
              </a:rPr>
              <a:t>eter </a:t>
            </a:r>
            <a:r>
              <a:rPr lang="en-US" sz="2000" dirty="0">
                <a:latin typeface="Times New Roman" pitchFamily="18" charset="0"/>
                <a:cs typeface="Times New Roman" pitchFamily="18" charset="0"/>
              </a:rPr>
              <a:t>in </a:t>
            </a:r>
            <a:r>
              <a:rPr lang="en-US" sz="2000" dirty="0" smtClean="0">
                <a:latin typeface="Times New Roman" pitchFamily="18" charset="0"/>
                <a:cs typeface="Times New Roman" pitchFamily="18" charset="0"/>
              </a:rPr>
              <a:t>percentage.</a:t>
            </a:r>
          </a:p>
          <a:p>
            <a:pPr algn="just"/>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6. </a:t>
            </a:r>
            <a:r>
              <a:rPr lang="en-US" sz="2000" b="1" dirty="0">
                <a:latin typeface="Times New Roman" pitchFamily="18" charset="0"/>
                <a:cs typeface="Times New Roman" pitchFamily="18" charset="0"/>
              </a:rPr>
              <a:t>LED </a:t>
            </a:r>
            <a:r>
              <a:rPr lang="en-US" sz="2000" b="1" dirty="0" smtClean="0">
                <a:latin typeface="Times New Roman" pitchFamily="18" charset="0"/>
                <a:cs typeface="Times New Roman" pitchFamily="18" charset="0"/>
              </a:rPr>
              <a:t>bulb and </a:t>
            </a:r>
            <a:r>
              <a:rPr lang="en-US" sz="2000" b="1" dirty="0">
                <a:latin typeface="Times New Roman" pitchFamily="18" charset="0"/>
                <a:cs typeface="Times New Roman" pitchFamily="18" charset="0"/>
              </a:rPr>
              <a:t>UV  </a:t>
            </a:r>
            <a:r>
              <a:rPr lang="en-US" sz="2000" b="1" dirty="0" smtClean="0">
                <a:latin typeface="Times New Roman" pitchFamily="18" charset="0"/>
                <a:cs typeface="Times New Roman" pitchFamily="18" charset="0"/>
              </a:rPr>
              <a:t>bulb: </a:t>
            </a:r>
            <a:r>
              <a:rPr lang="en-US" sz="2000" dirty="0" smtClean="0">
                <a:latin typeface="Times New Roman" pitchFamily="18" charset="0"/>
                <a:cs typeface="Times New Roman" pitchFamily="18" charset="0"/>
              </a:rPr>
              <a:t>LED bulb </a:t>
            </a:r>
            <a:r>
              <a:rPr lang="en-US" sz="2000" dirty="0">
                <a:latin typeface="Times New Roman" pitchFamily="18" charset="0"/>
                <a:cs typeface="Times New Roman" pitchFamily="18" charset="0"/>
              </a:rPr>
              <a:t>are artificial source of sun light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UV disinfection will kill waterborne pathogens in recirculating hydroponics </a:t>
            </a:r>
            <a:r>
              <a:rPr lang="en-US" sz="2000" dirty="0" smtClean="0">
                <a:latin typeface="Times New Roman" pitchFamily="18" charset="0"/>
                <a:cs typeface="Times New Roman" pitchFamily="18" charset="0"/>
              </a:rPr>
              <a:t>systems.</a:t>
            </a:r>
          </a:p>
        </p:txBody>
      </p:sp>
      <p:pic>
        <p:nvPicPr>
          <p:cNvPr id="3" name="Picture 2" descr="IMG20180503130149.jpg"/>
          <p:cNvPicPr>
            <a:picLocks noChangeAspect="1"/>
          </p:cNvPicPr>
          <p:nvPr/>
        </p:nvPicPr>
        <p:blipFill>
          <a:blip r:embed="rId2" cstate="print"/>
          <a:srcRect t="8889" b="13333"/>
          <a:stretch>
            <a:fillRect/>
          </a:stretch>
        </p:blipFill>
        <p:spPr>
          <a:xfrm>
            <a:off x="6248400" y="381000"/>
            <a:ext cx="2571750" cy="2667000"/>
          </a:xfrm>
          <a:prstGeom prst="rect">
            <a:avLst/>
          </a:prstGeom>
        </p:spPr>
      </p:pic>
      <p:sp>
        <p:nvSpPr>
          <p:cNvPr id="4" name="TextBox 3"/>
          <p:cNvSpPr txBox="1"/>
          <p:nvPr/>
        </p:nvSpPr>
        <p:spPr>
          <a:xfrm>
            <a:off x="6400800" y="3276600"/>
            <a:ext cx="1992340" cy="369332"/>
          </a:xfrm>
          <a:prstGeom prst="rect">
            <a:avLst/>
          </a:prstGeom>
          <a:noFill/>
        </p:spPr>
        <p:txBody>
          <a:bodyPr wrap="none" rtlCol="0">
            <a:spAutoFit/>
          </a:bodyPr>
          <a:lstStyle/>
          <a:p>
            <a:r>
              <a:rPr lang="en-US" b="1" dirty="0" smtClean="0"/>
              <a:t>Digital Hygrometer</a:t>
            </a:r>
            <a:endParaRPr lang="en-US" b="1" dirty="0"/>
          </a:p>
        </p:txBody>
      </p:sp>
      <p:pic>
        <p:nvPicPr>
          <p:cNvPr id="5" name="Picture 4" descr="IMG-20180430-WA0070.jpg"/>
          <p:cNvPicPr>
            <a:picLocks noChangeAspect="1"/>
          </p:cNvPicPr>
          <p:nvPr/>
        </p:nvPicPr>
        <p:blipFill>
          <a:blip r:embed="rId3"/>
          <a:srcRect t="4074" r="54167" b="11481"/>
          <a:stretch>
            <a:fillRect/>
          </a:stretch>
        </p:blipFill>
        <p:spPr>
          <a:xfrm>
            <a:off x="6324600" y="3810000"/>
            <a:ext cx="2362200" cy="2448098"/>
          </a:xfrm>
          <a:prstGeom prst="rect">
            <a:avLst/>
          </a:prstGeom>
        </p:spPr>
      </p:pic>
      <p:sp>
        <p:nvSpPr>
          <p:cNvPr id="7" name="TextBox 6"/>
          <p:cNvSpPr txBox="1"/>
          <p:nvPr/>
        </p:nvSpPr>
        <p:spPr>
          <a:xfrm>
            <a:off x="6781800" y="6324600"/>
            <a:ext cx="1418209" cy="369332"/>
          </a:xfrm>
          <a:prstGeom prst="rect">
            <a:avLst/>
          </a:prstGeom>
          <a:noFill/>
        </p:spPr>
        <p:txBody>
          <a:bodyPr wrap="none" rtlCol="0">
            <a:spAutoFit/>
          </a:bodyPr>
          <a:lstStyle/>
          <a:p>
            <a:r>
              <a:rPr lang="en-US" b="1" dirty="0" smtClean="0"/>
              <a:t>Grower Light</a:t>
            </a:r>
            <a:endParaRPr lang="en-US" b="1" dirty="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endParaRPr lang="en-US" dirty="0"/>
          </a:p>
        </p:txBody>
      </p:sp>
      <p:sp>
        <p:nvSpPr>
          <p:cNvPr id="3" name="Content Placeholder 2"/>
          <p:cNvSpPr>
            <a:spLocks noGrp="1"/>
          </p:cNvSpPr>
          <p:nvPr>
            <p:ph idx="1"/>
          </p:nvPr>
        </p:nvSpPr>
        <p:spPr>
          <a:xfrm>
            <a:off x="395536" y="0"/>
            <a:ext cx="5852864" cy="6705600"/>
          </a:xfrm>
        </p:spPr>
        <p:txBody>
          <a:bodyPr>
            <a:noAutofit/>
          </a:bodyPr>
          <a:lstStyle/>
          <a:p>
            <a:pPr algn="just">
              <a:lnSpc>
                <a:spcPct val="120000"/>
              </a:lnSpc>
              <a:buNone/>
            </a:pPr>
            <a:r>
              <a:rPr lang="en-US" sz="1800" b="1" dirty="0" smtClean="0">
                <a:latin typeface="Times New Roman" pitchFamily="18" charset="0"/>
                <a:cs typeface="Times New Roman" pitchFamily="18" charset="0"/>
              </a:rPr>
              <a:t>7.pH meter: p</a:t>
            </a:r>
            <a:r>
              <a:rPr lang="en-US" sz="1800" dirty="0" smtClean="0">
                <a:latin typeface="Times New Roman" pitchFamily="18" charset="0"/>
                <a:cs typeface="Times New Roman" pitchFamily="18" charset="0"/>
              </a:rPr>
              <a:t>H meter is used for measuring the water nutrient solution of plants.</a:t>
            </a:r>
          </a:p>
          <a:p>
            <a:pPr algn="just">
              <a:lnSpc>
                <a:spcPct val="120000"/>
              </a:lnSpc>
              <a:buNone/>
            </a:pPr>
            <a:r>
              <a:rPr lang="en-US" sz="1800" b="1" dirty="0" smtClean="0">
                <a:latin typeface="Times New Roman" pitchFamily="18" charset="0"/>
                <a:cs typeface="Times New Roman" pitchFamily="18" charset="0"/>
              </a:rPr>
              <a:t>8.TDS meter: </a:t>
            </a:r>
            <a:r>
              <a:rPr lang="en-US" sz="1800" dirty="0" smtClean="0">
                <a:latin typeface="Times New Roman" pitchFamily="18" charset="0"/>
                <a:cs typeface="Times New Roman" pitchFamily="18" charset="0"/>
              </a:rPr>
              <a:t>TDS meter is used for measuring the  impurities of water in terms of parts per millions. </a:t>
            </a:r>
          </a:p>
          <a:p>
            <a:pPr algn="just">
              <a:lnSpc>
                <a:spcPct val="120000"/>
              </a:lnSpc>
              <a:buNone/>
            </a:pPr>
            <a:r>
              <a:rPr lang="en-IN" sz="1800" b="1" dirty="0" smtClean="0">
                <a:latin typeface="Times New Roman" pitchFamily="18" charset="0"/>
                <a:cs typeface="Times New Roman" pitchFamily="18" charset="0"/>
              </a:rPr>
              <a:t>9.Timer programmable controller:</a:t>
            </a:r>
            <a:r>
              <a:rPr lang="en-US" sz="1800" dirty="0" smtClean="0">
                <a:latin typeface="Times New Roman" pitchFamily="18" charset="0"/>
                <a:cs typeface="Times New Roman" pitchFamily="18" charset="0"/>
              </a:rPr>
              <a:t>Timer programmable </a:t>
            </a:r>
          </a:p>
          <a:p>
            <a:pPr algn="just">
              <a:lnSpc>
                <a:spcPct val="120000"/>
              </a:lnSpc>
              <a:buNone/>
            </a:pPr>
            <a:r>
              <a:rPr lang="en-US" sz="1800" dirty="0" smtClean="0">
                <a:latin typeface="Times New Roman" pitchFamily="18" charset="0"/>
                <a:cs typeface="Times New Roman" pitchFamily="18" charset="0"/>
              </a:rPr>
              <a:t>controller is used for many processes which are based upon </a:t>
            </a:r>
          </a:p>
          <a:p>
            <a:pPr algn="just">
              <a:lnSpc>
                <a:spcPct val="120000"/>
              </a:lnSpc>
              <a:buNone/>
            </a:pPr>
            <a:r>
              <a:rPr lang="en-US" sz="1800" dirty="0" smtClean="0">
                <a:latin typeface="Times New Roman" pitchFamily="18" charset="0"/>
                <a:cs typeface="Times New Roman" pitchFamily="18" charset="0"/>
              </a:rPr>
              <a:t>timed events. Example-mist system.</a:t>
            </a:r>
            <a:endParaRPr lang="en-IN" sz="1800" b="1" dirty="0" smtClean="0">
              <a:latin typeface="Times New Roman" pitchFamily="18" charset="0"/>
              <a:cs typeface="Times New Roman" pitchFamily="18" charset="0"/>
            </a:endParaRPr>
          </a:p>
          <a:p>
            <a:pPr marL="0" indent="0" algn="just">
              <a:lnSpc>
                <a:spcPct val="120000"/>
              </a:lnSpc>
              <a:buNone/>
            </a:pPr>
            <a:r>
              <a:rPr lang="en-US" sz="1800" b="1" dirty="0" smtClean="0">
                <a:latin typeface="Times New Roman" pitchFamily="18" charset="0"/>
                <a:cs typeface="Times New Roman" pitchFamily="18" charset="0"/>
              </a:rPr>
              <a:t>10.</a:t>
            </a:r>
            <a:r>
              <a:rPr lang="en-IN" sz="1800" b="1" dirty="0">
                <a:latin typeface="Times New Roman" pitchFamily="18" charset="0"/>
                <a:cs typeface="Times New Roman" pitchFamily="18" charset="0"/>
              </a:rPr>
              <a:t> Seedling </a:t>
            </a:r>
            <a:r>
              <a:rPr lang="en-IN" sz="1800" b="1" dirty="0" smtClean="0">
                <a:latin typeface="Times New Roman" pitchFamily="18" charset="0"/>
                <a:cs typeface="Times New Roman" pitchFamily="18" charset="0"/>
              </a:rPr>
              <a:t>tray: </a:t>
            </a:r>
            <a:r>
              <a:rPr lang="en-US" sz="1800" dirty="0" smtClean="0">
                <a:latin typeface="Times New Roman" pitchFamily="18" charset="0"/>
                <a:cs typeface="Times New Roman" pitchFamily="18" charset="0"/>
              </a:rPr>
              <a:t>Seedling tray</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is filled </a:t>
            </a:r>
            <a:r>
              <a:rPr lang="en-US" sz="1800" dirty="0">
                <a:latin typeface="Times New Roman" pitchFamily="18" charset="0"/>
                <a:cs typeface="Times New Roman" pitchFamily="18" charset="0"/>
              </a:rPr>
              <a:t>with </a:t>
            </a:r>
            <a:r>
              <a:rPr lang="en-US" sz="1800" dirty="0" smtClean="0">
                <a:latin typeface="Times New Roman" pitchFamily="18" charset="0"/>
                <a:cs typeface="Times New Roman" pitchFamily="18" charset="0"/>
              </a:rPr>
              <a:t>soil </a:t>
            </a:r>
            <a:r>
              <a:rPr lang="en-US" sz="1800" dirty="0">
                <a:latin typeface="Times New Roman" pitchFamily="18" charset="0"/>
                <a:cs typeface="Times New Roman" pitchFamily="18" charset="0"/>
              </a:rPr>
              <a:t>or compost and is used for planting </a:t>
            </a:r>
            <a:r>
              <a:rPr lang="en-US" sz="1800" dirty="0" smtClean="0">
                <a:latin typeface="Times New Roman" pitchFamily="18" charset="0"/>
                <a:cs typeface="Times New Roman" pitchFamily="18" charset="0"/>
              </a:rPr>
              <a:t>seeds. It is also </a:t>
            </a:r>
            <a:r>
              <a:rPr lang="en-US" sz="1800" dirty="0">
                <a:latin typeface="Times New Roman" pitchFamily="18" charset="0"/>
                <a:cs typeface="Times New Roman" pitchFamily="18" charset="0"/>
              </a:rPr>
              <a:t>called as cell tray or cavity </a:t>
            </a:r>
            <a:r>
              <a:rPr lang="en-US" sz="1800" dirty="0" smtClean="0">
                <a:latin typeface="Times New Roman" pitchFamily="18" charset="0"/>
                <a:cs typeface="Times New Roman" pitchFamily="18" charset="0"/>
              </a:rPr>
              <a:t>tray.</a:t>
            </a:r>
          </a:p>
          <a:p>
            <a:pPr marL="0" indent="0" algn="just">
              <a:lnSpc>
                <a:spcPct val="120000"/>
              </a:lnSpc>
              <a:buNone/>
            </a:pPr>
            <a:r>
              <a:rPr lang="en-US" sz="1800" b="1" dirty="0" smtClean="0">
                <a:latin typeface="Times New Roman" pitchFamily="18" charset="0"/>
                <a:cs typeface="Times New Roman" pitchFamily="18" charset="0"/>
              </a:rPr>
              <a:t>11.Holey tray: </a:t>
            </a:r>
            <a:r>
              <a:rPr lang="en-US" sz="1800" dirty="0" smtClean="0">
                <a:latin typeface="Times New Roman" pitchFamily="18" charset="0"/>
                <a:cs typeface="Times New Roman" pitchFamily="18" charset="0"/>
              </a:rPr>
              <a:t>Holey tray are used for germination of seed before planting it in seedling tray.</a:t>
            </a:r>
          </a:p>
          <a:p>
            <a:pPr marL="0" indent="0" algn="just">
              <a:lnSpc>
                <a:spcPct val="120000"/>
              </a:lnSpc>
              <a:buNone/>
            </a:pPr>
            <a:r>
              <a:rPr lang="en-US" sz="1800" b="1" dirty="0" smtClean="0">
                <a:latin typeface="Times New Roman" pitchFamily="18" charset="0"/>
                <a:cs typeface="Times New Roman" pitchFamily="18" charset="0"/>
              </a:rPr>
              <a:t>12.Joot bags: </a:t>
            </a:r>
            <a:r>
              <a:rPr lang="en-US" sz="1800" dirty="0" smtClean="0">
                <a:latin typeface="Times New Roman" pitchFamily="18" charset="0"/>
                <a:cs typeface="Times New Roman" pitchFamily="18" charset="0"/>
              </a:rPr>
              <a:t>This is used to cover the seedling tray to    keeping darkness, maintain humidity &amp; preventing seeds from direct  sunlight.</a:t>
            </a:r>
          </a:p>
          <a:p>
            <a:pPr marL="0" indent="0" algn="just">
              <a:lnSpc>
                <a:spcPct val="120000"/>
              </a:lnSpc>
              <a:buNone/>
            </a:pPr>
            <a:r>
              <a:rPr lang="en-US" sz="1800" b="1" dirty="0" smtClean="0">
                <a:latin typeface="Times New Roman" pitchFamily="18" charset="0"/>
                <a:cs typeface="Times New Roman" pitchFamily="18" charset="0"/>
              </a:rPr>
              <a:t>13.Water pipes: </a:t>
            </a:r>
            <a:r>
              <a:rPr lang="en-US" sz="1800" dirty="0" smtClean="0">
                <a:latin typeface="Times New Roman" pitchFamily="18" charset="0"/>
                <a:cs typeface="Times New Roman" pitchFamily="18" charset="0"/>
              </a:rPr>
              <a:t>Water pipes are used to connect  the nozzles to the water pump.</a:t>
            </a:r>
          </a:p>
          <a:p>
            <a:pPr marL="0" indent="0" algn="just">
              <a:lnSpc>
                <a:spcPct val="120000"/>
              </a:lnSpc>
              <a:buNone/>
            </a:pPr>
            <a:r>
              <a:rPr lang="en-US" sz="1800" b="1" dirty="0" smtClean="0">
                <a:latin typeface="Times New Roman" pitchFamily="18" charset="0"/>
                <a:cs typeface="Times New Roman" pitchFamily="18" charset="0"/>
              </a:rPr>
              <a:t>14.Seeds:</a:t>
            </a:r>
            <a:r>
              <a:rPr lang="en-IN" sz="1800" dirty="0" smtClean="0">
                <a:latin typeface="Times New Roman" pitchFamily="18" charset="0"/>
                <a:cs typeface="Times New Roman" pitchFamily="18" charset="0"/>
              </a:rPr>
              <a:t> Wheat, maize, barley, etc.</a:t>
            </a:r>
            <a:endParaRPr lang="en-US" sz="1800" b="1" dirty="0">
              <a:latin typeface="Times New Roman" pitchFamily="18" charset="0"/>
              <a:cs typeface="Times New Roman" pitchFamily="18" charset="0"/>
            </a:endParaRPr>
          </a:p>
        </p:txBody>
      </p:sp>
      <p:pic>
        <p:nvPicPr>
          <p:cNvPr id="5" name="Picture 4" descr="IMG20180412163747.jpg"/>
          <p:cNvPicPr>
            <a:picLocks noChangeAspect="1"/>
          </p:cNvPicPr>
          <p:nvPr/>
        </p:nvPicPr>
        <p:blipFill>
          <a:blip r:embed="rId2" cstate="print"/>
          <a:stretch>
            <a:fillRect/>
          </a:stretch>
        </p:blipFill>
        <p:spPr>
          <a:xfrm>
            <a:off x="6629400" y="3200400"/>
            <a:ext cx="1981200" cy="2438400"/>
          </a:xfrm>
          <a:prstGeom prst="rect">
            <a:avLst/>
          </a:prstGeom>
        </p:spPr>
      </p:pic>
      <p:pic>
        <p:nvPicPr>
          <p:cNvPr id="6" name="Picture 5" descr="IMG20180419124723.jpg"/>
          <p:cNvPicPr>
            <a:picLocks noChangeAspect="1"/>
          </p:cNvPicPr>
          <p:nvPr/>
        </p:nvPicPr>
        <p:blipFill>
          <a:blip cstate="print"/>
          <a:stretch>
            <a:fillRect/>
          </a:stretch>
        </p:blipFill>
        <p:spPr>
          <a:xfrm>
            <a:off x="6477000" y="457200"/>
            <a:ext cx="2262150" cy="1905000"/>
          </a:xfrm>
          <a:prstGeom prst="rect">
            <a:avLst/>
          </a:prstGeom>
        </p:spPr>
      </p:pic>
      <p:sp>
        <p:nvSpPr>
          <p:cNvPr id="7" name="TextBox 6"/>
          <p:cNvSpPr txBox="1"/>
          <p:nvPr/>
        </p:nvSpPr>
        <p:spPr>
          <a:xfrm>
            <a:off x="7010400" y="2667000"/>
            <a:ext cx="1272464" cy="369332"/>
          </a:xfrm>
          <a:prstGeom prst="rect">
            <a:avLst/>
          </a:prstGeom>
          <a:noFill/>
        </p:spPr>
        <p:txBody>
          <a:bodyPr wrap="none" rtlCol="0">
            <a:spAutoFit/>
          </a:bodyPr>
          <a:lstStyle/>
          <a:p>
            <a:r>
              <a:rPr lang="en-US" b="1" dirty="0" smtClean="0"/>
              <a:t>Holey Trays</a:t>
            </a:r>
            <a:endParaRPr lang="en-US" b="1" dirty="0"/>
          </a:p>
        </p:txBody>
      </p:sp>
      <p:sp>
        <p:nvSpPr>
          <p:cNvPr id="8" name="TextBox 7"/>
          <p:cNvSpPr txBox="1"/>
          <p:nvPr/>
        </p:nvSpPr>
        <p:spPr>
          <a:xfrm>
            <a:off x="7010400" y="5715000"/>
            <a:ext cx="1017073" cy="369332"/>
          </a:xfrm>
          <a:prstGeom prst="rect">
            <a:avLst/>
          </a:prstGeom>
          <a:noFill/>
        </p:spPr>
        <p:txBody>
          <a:bodyPr wrap="none" rtlCol="0">
            <a:spAutoFit/>
          </a:bodyPr>
          <a:lstStyle/>
          <a:p>
            <a:r>
              <a:rPr lang="en-US" b="1" dirty="0" smtClean="0"/>
              <a:t>Net cups</a:t>
            </a:r>
            <a:endParaRPr lang="en-US" b="1" dirty="0"/>
          </a:p>
        </p:txBody>
      </p:sp>
    </p:spTree>
    <p:extLst>
      <p:ext uri="{BB962C8B-B14F-4D97-AF65-F5344CB8AC3E}">
        <p14:creationId xmlns:p14="http://schemas.microsoft.com/office/powerpoint/2010/main" val="270506520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62200"/>
            <a:ext cx="8229600" cy="1143000"/>
          </a:xfrm>
        </p:spPr>
        <p:txBody>
          <a:bodyPr>
            <a:noAutofit/>
          </a:bodyPr>
          <a:lstStyle/>
          <a:p>
            <a:r>
              <a:rPr lang="en-US" sz="5400" b="1" dirty="0" err="1" smtClean="0">
                <a:latin typeface="Times New Roman" pitchFamily="18" charset="0"/>
                <a:cs typeface="Times New Roman" pitchFamily="18" charset="0"/>
              </a:rPr>
              <a:t>Polyshed</a:t>
            </a:r>
            <a:r>
              <a:rPr lang="en-US" sz="5400" b="1" dirty="0" smtClean="0">
                <a:latin typeface="Times New Roman" pitchFamily="18" charset="0"/>
                <a:cs typeface="Times New Roman" pitchFamily="18" charset="0"/>
              </a:rPr>
              <a:t> structure </a:t>
            </a:r>
            <a:br>
              <a:rPr lang="en-US" sz="5400" b="1" dirty="0" smtClean="0">
                <a:latin typeface="Times New Roman" pitchFamily="18" charset="0"/>
                <a:cs typeface="Times New Roman" pitchFamily="18" charset="0"/>
              </a:rPr>
            </a:br>
            <a:r>
              <a:rPr lang="en-US" sz="5400" b="1" dirty="0" smtClean="0">
                <a:latin typeface="Times New Roman" pitchFamily="18" charset="0"/>
                <a:cs typeface="Times New Roman" pitchFamily="18" charset="0"/>
              </a:rPr>
              <a:t>and </a:t>
            </a:r>
            <a:br>
              <a:rPr lang="en-US" sz="5400" b="1" dirty="0" smtClean="0">
                <a:latin typeface="Times New Roman" pitchFamily="18" charset="0"/>
                <a:cs typeface="Times New Roman" pitchFamily="18" charset="0"/>
              </a:rPr>
            </a:br>
            <a:r>
              <a:rPr lang="en-US" sz="5400" b="1" dirty="0" smtClean="0">
                <a:latin typeface="Times New Roman" pitchFamily="18" charset="0"/>
                <a:cs typeface="Times New Roman" pitchFamily="18" charset="0"/>
              </a:rPr>
              <a:t>growing bed</a:t>
            </a:r>
            <a:endParaRPr lang="en-US" sz="54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
            </a:r>
            <a:br>
              <a:rPr lang="en-US" dirty="0" smtClean="0"/>
            </a:br>
            <a:r>
              <a:rPr lang="en-US" dirty="0" smtClean="0"/>
              <a:t>B</a:t>
            </a:r>
            <a:r>
              <a:rPr lang="en-US" b="1" dirty="0" smtClean="0"/>
              <a:t>amboo</a:t>
            </a:r>
            <a:endParaRPr lang="en-US" b="1" dirty="0"/>
          </a:p>
        </p:txBody>
      </p:sp>
      <p:sp>
        <p:nvSpPr>
          <p:cNvPr id="3" name="Content Placeholder 2"/>
          <p:cNvSpPr>
            <a:spLocks noGrp="1"/>
          </p:cNvSpPr>
          <p:nvPr>
            <p:ph idx="1"/>
          </p:nvPr>
        </p:nvSpPr>
        <p:spPr>
          <a:xfrm>
            <a:off x="457200" y="1371600"/>
            <a:ext cx="8229600" cy="4754563"/>
          </a:xfrm>
        </p:spPr>
        <p:txBody>
          <a:bodyPr>
            <a:normAutofit fontScale="77500" lnSpcReduction="20000"/>
          </a:bodyPr>
          <a:lstStyle/>
          <a:p>
            <a:pPr algn="just">
              <a:lnSpc>
                <a:spcPct val="120000"/>
              </a:lnSpc>
              <a:buNone/>
            </a:pPr>
            <a:r>
              <a:rPr lang="en-US" sz="2600" dirty="0" smtClean="0"/>
              <a:t>Bamboo is a wood-like plant that is a part of the grass family, consisting of a</a:t>
            </a:r>
          </a:p>
          <a:p>
            <a:pPr algn="just">
              <a:lnSpc>
                <a:spcPct val="120000"/>
              </a:lnSpc>
              <a:buNone/>
            </a:pPr>
            <a:r>
              <a:rPr lang="en-US" sz="2600" dirty="0" smtClean="0"/>
              <a:t>cylindrical hollow shoot, or </a:t>
            </a:r>
            <a:r>
              <a:rPr lang="en-US" sz="2600" dirty="0" err="1" smtClean="0"/>
              <a:t>culm</a:t>
            </a:r>
            <a:r>
              <a:rPr lang="en-US" sz="2600" dirty="0" smtClean="0"/>
              <a:t>. This </a:t>
            </a:r>
            <a:r>
              <a:rPr lang="en-US" sz="2600" dirty="0" err="1" smtClean="0"/>
              <a:t>culm</a:t>
            </a:r>
            <a:r>
              <a:rPr lang="en-US" sz="2600" dirty="0" smtClean="0"/>
              <a:t> is covered with a waxy surface,</a:t>
            </a:r>
          </a:p>
          <a:p>
            <a:pPr algn="just">
              <a:lnSpc>
                <a:spcPct val="120000"/>
              </a:lnSpc>
              <a:buNone/>
            </a:pPr>
            <a:r>
              <a:rPr lang="en-US" sz="2600" dirty="0" smtClean="0"/>
              <a:t>which prevents moisture from escaping. At intervals, the </a:t>
            </a:r>
            <a:r>
              <a:rPr lang="en-US" sz="2600" dirty="0" err="1" smtClean="0"/>
              <a:t>culm</a:t>
            </a:r>
            <a:r>
              <a:rPr lang="en-US" sz="2600" dirty="0" smtClean="0"/>
              <a:t> has raised</a:t>
            </a:r>
          </a:p>
          <a:p>
            <a:pPr algn="just">
              <a:lnSpc>
                <a:spcPct val="120000"/>
              </a:lnSpc>
              <a:buNone/>
            </a:pPr>
            <a:r>
              <a:rPr lang="en-US" sz="2600" dirty="0" smtClean="0"/>
              <a:t>ridges called nodes, from which branches will offshoot. </a:t>
            </a:r>
          </a:p>
          <a:p>
            <a:pPr algn="just">
              <a:lnSpc>
                <a:spcPct val="120000"/>
              </a:lnSpc>
              <a:buNone/>
            </a:pPr>
            <a:r>
              <a:rPr lang="en-US" sz="3100" dirty="0" smtClean="0"/>
              <a:t> </a:t>
            </a:r>
            <a:r>
              <a:rPr lang="en-US" sz="3100" b="1" dirty="0" smtClean="0"/>
              <a:t>Properties of Bamboo:</a:t>
            </a:r>
          </a:p>
          <a:p>
            <a:pPr marL="0" indent="0">
              <a:buNone/>
            </a:pPr>
            <a:r>
              <a:rPr lang="en-US" sz="2600" dirty="0" smtClean="0"/>
              <a:t>1.Tensile Strength</a:t>
            </a:r>
          </a:p>
          <a:p>
            <a:pPr marL="0" indent="0">
              <a:buNone/>
            </a:pPr>
            <a:r>
              <a:rPr lang="en-US" sz="2600" dirty="0" smtClean="0"/>
              <a:t>2.Compressive Strength</a:t>
            </a:r>
          </a:p>
          <a:p>
            <a:pPr marL="0" indent="0">
              <a:buNone/>
            </a:pPr>
            <a:r>
              <a:rPr lang="en-US" sz="2600" dirty="0" smtClean="0"/>
              <a:t>3.Elastic modulus</a:t>
            </a:r>
          </a:p>
          <a:p>
            <a:pPr marL="0" indent="0">
              <a:buNone/>
            </a:pPr>
            <a:r>
              <a:rPr lang="en-US" sz="2600" dirty="0" smtClean="0"/>
              <a:t>4.Anisotropic properties</a:t>
            </a:r>
          </a:p>
          <a:p>
            <a:pPr marL="0" indent="0">
              <a:buNone/>
            </a:pPr>
            <a:r>
              <a:rPr lang="en-US" sz="2600" dirty="0" smtClean="0"/>
              <a:t>5.Shrinkage</a:t>
            </a:r>
          </a:p>
          <a:p>
            <a:pPr marL="0" indent="0">
              <a:buNone/>
            </a:pPr>
            <a:r>
              <a:rPr lang="en-US" sz="2600" dirty="0" smtClean="0"/>
              <a:t>6.Fire resistance</a:t>
            </a:r>
            <a:endParaRPr lang="en-US" sz="2600" dirty="0"/>
          </a:p>
        </p:txBody>
      </p:sp>
    </p:spTree>
    <p:extLst>
      <p:ext uri="{BB962C8B-B14F-4D97-AF65-F5344CB8AC3E}">
        <p14:creationId xmlns:p14="http://schemas.microsoft.com/office/powerpoint/2010/main" val="386975660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 and disadvantages of bamboo</a:t>
            </a:r>
            <a:endParaRPr lang="en-US" b="1" dirty="0"/>
          </a:p>
        </p:txBody>
      </p:sp>
      <p:sp>
        <p:nvSpPr>
          <p:cNvPr id="3" name="Content Placeholder 2"/>
          <p:cNvSpPr>
            <a:spLocks noGrp="1"/>
          </p:cNvSpPr>
          <p:nvPr>
            <p:ph idx="1"/>
          </p:nvPr>
        </p:nvSpPr>
        <p:spPr>
          <a:xfrm>
            <a:off x="457200" y="1600200"/>
            <a:ext cx="8229600" cy="4876800"/>
          </a:xfrm>
        </p:spPr>
        <p:txBody>
          <a:bodyPr>
            <a:normAutofit fontScale="62500" lnSpcReduction="20000"/>
          </a:bodyPr>
          <a:lstStyle/>
          <a:p>
            <a:pPr>
              <a:buNone/>
            </a:pPr>
            <a:r>
              <a:rPr lang="en-US" b="1" dirty="0" smtClean="0"/>
              <a:t>1. Advantages of Bamboo</a:t>
            </a:r>
          </a:p>
          <a:p>
            <a:r>
              <a:rPr lang="en-US" dirty="0" smtClean="0"/>
              <a:t>Light , strong &amp; versatile.</a:t>
            </a:r>
          </a:p>
          <a:p>
            <a:r>
              <a:rPr lang="en-US" dirty="0" smtClean="0"/>
              <a:t>Environment friendly (</a:t>
            </a:r>
            <a:r>
              <a:rPr lang="en-IN" dirty="0" smtClean="0"/>
              <a:t>Production of 1 ton of steel emits  more than 2 ton of </a:t>
            </a:r>
            <a:r>
              <a:rPr lang="en-US" dirty="0" smtClean="0"/>
              <a:t>CO</a:t>
            </a:r>
            <a:r>
              <a:rPr lang="en-US" baseline="-25000" dirty="0" smtClean="0"/>
              <a:t>2</a:t>
            </a:r>
            <a:r>
              <a:rPr lang="en-US" dirty="0" smtClean="0"/>
              <a:t> </a:t>
            </a:r>
            <a:r>
              <a:rPr lang="en-IN" dirty="0" smtClean="0"/>
              <a:t>in the atmosphere while production of 1 ton of bamboo consumes more than1 ton of </a:t>
            </a:r>
            <a:r>
              <a:rPr lang="en-US" dirty="0" smtClean="0"/>
              <a:t>CO</a:t>
            </a:r>
            <a:r>
              <a:rPr lang="en-US" baseline="-25000" dirty="0" smtClean="0"/>
              <a:t>2 </a:t>
            </a:r>
            <a:r>
              <a:rPr lang="en-IN" dirty="0" smtClean="0"/>
              <a:t>of the atmosphere.</a:t>
            </a:r>
            <a:r>
              <a:rPr lang="en-US" dirty="0" smtClean="0"/>
              <a:t>)</a:t>
            </a:r>
          </a:p>
          <a:p>
            <a:r>
              <a:rPr lang="en-US" dirty="0" smtClean="0"/>
              <a:t>Self renewing resource.</a:t>
            </a:r>
          </a:p>
          <a:p>
            <a:r>
              <a:rPr lang="en-US" dirty="0" smtClean="0"/>
              <a:t>Fast growing.</a:t>
            </a:r>
          </a:p>
          <a:p>
            <a:r>
              <a:rPr lang="en-US" dirty="0" smtClean="0"/>
              <a:t>Highly productive.</a:t>
            </a:r>
          </a:p>
          <a:p>
            <a:pPr>
              <a:buNone/>
            </a:pPr>
            <a:endParaRPr lang="en-US" dirty="0" smtClean="0"/>
          </a:p>
          <a:p>
            <a:pPr marL="0" indent="0">
              <a:buNone/>
            </a:pPr>
            <a:r>
              <a:rPr lang="en-US" b="1" dirty="0" smtClean="0"/>
              <a:t>2.Disadvantages of Bamboo</a:t>
            </a:r>
          </a:p>
          <a:p>
            <a:r>
              <a:rPr lang="en-US" dirty="0" smtClean="0"/>
              <a:t>Require preservation.</a:t>
            </a:r>
          </a:p>
          <a:p>
            <a:r>
              <a:rPr lang="en-US" dirty="0" smtClean="0"/>
              <a:t>Shaped by nature.</a:t>
            </a:r>
          </a:p>
          <a:p>
            <a:r>
              <a:rPr lang="en-US" dirty="0" smtClean="0"/>
              <a:t>Lack of design guidance &amp; codes.</a:t>
            </a:r>
          </a:p>
          <a:p>
            <a:r>
              <a:rPr lang="en-US" dirty="0" smtClean="0"/>
              <a:t>Untreated bamboo is harmed by the fungi , insects .</a:t>
            </a:r>
          </a:p>
          <a:p>
            <a:r>
              <a:rPr lang="en-US" dirty="0" smtClean="0"/>
              <a:t>Structural efficiency is low.</a:t>
            </a:r>
          </a:p>
          <a:p>
            <a:endParaRPr lang="en-US" dirty="0"/>
          </a:p>
        </p:txBody>
      </p:sp>
    </p:spTree>
    <p:extLst>
      <p:ext uri="{BB962C8B-B14F-4D97-AF65-F5344CB8AC3E}">
        <p14:creationId xmlns:p14="http://schemas.microsoft.com/office/powerpoint/2010/main" val="42174459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Working of Bamboo: </a:t>
            </a:r>
            <a:r>
              <a:rPr lang="en-US" sz="3200" b="1" dirty="0" smtClean="0"/>
              <a:t>Splitting </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676400" y="1524000"/>
            <a:ext cx="5715000" cy="1752600"/>
          </a:xfrm>
        </p:spPr>
        <p:txBody>
          <a:bodyPr/>
          <a:lstStyle/>
          <a:p>
            <a:pPr algn="just"/>
            <a:r>
              <a:rPr lang="en-US" sz="2000" dirty="0" smtClean="0">
                <a:latin typeface="Times New Roman" pitchFamily="18" charset="0"/>
                <a:cs typeface="Times New Roman" pitchFamily="18" charset="0"/>
              </a:rPr>
              <a:t>The cane is split in halves &amp; quarter.</a:t>
            </a:r>
          </a:p>
          <a:p>
            <a:pPr algn="just"/>
            <a:r>
              <a:rPr lang="en-US" sz="2000" dirty="0" smtClean="0">
                <a:latin typeface="Times New Roman" pitchFamily="18" charset="0"/>
                <a:cs typeface="Times New Roman" pitchFamily="18" charset="0"/>
              </a:rPr>
              <a:t>The cane is cut with a knife into four or eight segments.</a:t>
            </a:r>
          </a:p>
          <a:p>
            <a:pPr algn="just"/>
            <a:r>
              <a:rPr lang="en-US" sz="2000" dirty="0" smtClean="0">
                <a:latin typeface="Times New Roman" pitchFamily="18" charset="0"/>
                <a:cs typeface="Times New Roman" pitchFamily="18" charset="0"/>
              </a:rPr>
              <a:t>Cane is used in the form of stripes and battens.</a:t>
            </a:r>
            <a:endParaRPr lang="en-US" sz="2000" dirty="0">
              <a:latin typeface="Times New Roman" pitchFamily="18" charset="0"/>
              <a:cs typeface="Times New Roman" pitchFamily="18" charset="0"/>
            </a:endParaRPr>
          </a:p>
        </p:txBody>
      </p:sp>
      <p:sp>
        <p:nvSpPr>
          <p:cNvPr id="4" name="Title 1"/>
          <p:cNvSpPr txBox="1">
            <a:spLocks/>
          </p:cNvSpPr>
          <p:nvPr/>
        </p:nvSpPr>
        <p:spPr>
          <a:xfrm>
            <a:off x="304800" y="2895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Preservation  of bamboo</a:t>
            </a:r>
            <a:endParaRPr kumimoji="0" lang="en-US" sz="32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5" name="Content Placeholder 2"/>
          <p:cNvSpPr txBox="1">
            <a:spLocks/>
          </p:cNvSpPr>
          <p:nvPr/>
        </p:nvSpPr>
        <p:spPr>
          <a:xfrm>
            <a:off x="1676400" y="3810000"/>
            <a:ext cx="6019800" cy="1295400"/>
          </a:xfrm>
          <a:prstGeom prst="rect">
            <a:avLst/>
          </a:prstGeom>
        </p:spPr>
        <p:txBody>
          <a:bodyPr vert="horz" lIns="91440" tIns="45720" rIns="91440" bIns="45720" rtlCol="0">
            <a:normAutofit lnSpcReduction="10000"/>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For the preservation of Bamboo from insects &amp; microorganism . We used to treat it with borax &amp; boric acid using </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modified </a:t>
            </a:r>
            <a:r>
              <a:rPr kumimoji="0" lang="en-US" sz="2000" b="1" i="0"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baucherie</a:t>
            </a:r>
            <a:r>
              <a:rPr kumimoji="0" lang="en-US" sz="20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method</a:t>
            </a:r>
            <a:r>
              <a:rPr kumimoji="0" lang="en-US" sz="2000" b="1" i="0" u="none" strike="noStrike" kern="1200" cap="none" spc="0" normalizeH="0" noProof="0" dirty="0" smtClean="0">
                <a:ln>
                  <a:noFill/>
                </a:ln>
                <a:solidFill>
                  <a:schemeClr val="tx1"/>
                </a:solidFill>
                <a:effectLst/>
                <a:uLnTx/>
                <a:uFillTx/>
                <a:latin typeface="Times New Roman" pitchFamily="18" charset="0"/>
                <a:cs typeface="Times New Roman" pitchFamily="18" charset="0"/>
              </a:rPr>
              <a:t> </a:t>
            </a:r>
            <a:r>
              <a:rPr kumimoji="0" lang="en-US" sz="2000" i="0" u="none" strike="noStrike" kern="1200" cap="none" spc="0" normalizeH="0" noProof="0" dirty="0" smtClean="0">
                <a:ln>
                  <a:noFill/>
                </a:ln>
                <a:solidFill>
                  <a:schemeClr val="tx1"/>
                </a:solidFill>
                <a:effectLst/>
                <a:uLnTx/>
                <a:uFillTx/>
                <a:latin typeface="Times New Roman" pitchFamily="18" charset="0"/>
                <a:cs typeface="Times New Roman" pitchFamily="18" charset="0"/>
              </a:rPr>
              <a:t>which increase its life up to 40 – 50 years.</a:t>
            </a:r>
            <a:endParaRPr kumimoji="0" lang="en-US"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36133903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Modified </a:t>
            </a:r>
            <a:r>
              <a:rPr lang="en-US" sz="3200" b="1" dirty="0" err="1" smtClean="0">
                <a:latin typeface="Times New Roman" pitchFamily="18" charset="0"/>
                <a:cs typeface="Times New Roman" pitchFamily="18" charset="0"/>
              </a:rPr>
              <a:t>Baucherie</a:t>
            </a:r>
            <a:r>
              <a:rPr lang="en-US" sz="3200" b="1" dirty="0" smtClean="0">
                <a:latin typeface="Times New Roman" pitchFamily="18" charset="0"/>
                <a:cs typeface="Times New Roman" pitchFamily="18" charset="0"/>
              </a:rPr>
              <a:t> Method</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685800" y="1676401"/>
            <a:ext cx="7696200" cy="3886200"/>
          </a:xfrm>
        </p:spPr>
        <p:txBody>
          <a:bodyPr>
            <a:normAutofit/>
          </a:bodyPr>
          <a:lstStyle/>
          <a:p>
            <a:pPr algn="just"/>
            <a:r>
              <a:rPr lang="en-US" sz="2000" dirty="0" smtClean="0">
                <a:latin typeface="Times New Roman" pitchFamily="18" charset="0"/>
                <a:cs typeface="Times New Roman" pitchFamily="18" charset="0"/>
              </a:rPr>
              <a:t>The basic </a:t>
            </a:r>
            <a:r>
              <a:rPr lang="en-US" sz="2000" dirty="0" err="1" smtClean="0">
                <a:latin typeface="Times New Roman" pitchFamily="18" charset="0"/>
                <a:cs typeface="Times New Roman" pitchFamily="18" charset="0"/>
              </a:rPr>
              <a:t>Boucherie</a:t>
            </a:r>
            <a:r>
              <a:rPr lang="en-US" sz="2000" dirty="0" smtClean="0">
                <a:latin typeface="Times New Roman" pitchFamily="18" charset="0"/>
                <a:cs typeface="Times New Roman" pitchFamily="18" charset="0"/>
              </a:rPr>
              <a:t> method has been improved by the introduction of pneumatic pressure over the preservative fluid in a reservoir, for example by using an air pump or electric pump.</a:t>
            </a:r>
          </a:p>
          <a:p>
            <a:pPr algn="just"/>
            <a:r>
              <a:rPr lang="en-US" sz="2000" dirty="0" smtClean="0">
                <a:latin typeface="Times New Roman" pitchFamily="18" charset="0"/>
                <a:cs typeface="Times New Roman" pitchFamily="18" charset="0"/>
              </a:rPr>
              <a:t>In the </a:t>
            </a:r>
            <a:r>
              <a:rPr lang="en-US" sz="2000" dirty="0" err="1" smtClean="0">
                <a:latin typeface="Times New Roman" pitchFamily="18" charset="0"/>
                <a:cs typeface="Times New Roman" pitchFamily="18" charset="0"/>
              </a:rPr>
              <a:t>Boucherie</a:t>
            </a:r>
            <a:r>
              <a:rPr lang="en-US" sz="2000" dirty="0" smtClean="0">
                <a:latin typeface="Times New Roman" pitchFamily="18" charset="0"/>
                <a:cs typeface="Times New Roman" pitchFamily="18" charset="0"/>
              </a:rPr>
              <a:t> method, the sap is displaced by preservative chemicals by gravity. The </a:t>
            </a:r>
            <a:r>
              <a:rPr lang="en-US" sz="2000" dirty="0" err="1" smtClean="0">
                <a:latin typeface="Times New Roman" pitchFamily="18" charset="0"/>
                <a:cs typeface="Times New Roman" pitchFamily="18" charset="0"/>
              </a:rPr>
              <a:t>culm</a:t>
            </a:r>
            <a:r>
              <a:rPr lang="en-US" sz="2000" dirty="0" smtClean="0">
                <a:latin typeface="Times New Roman" pitchFamily="18" charset="0"/>
                <a:cs typeface="Times New Roman" pitchFamily="18" charset="0"/>
              </a:rPr>
              <a:t> is connected to a container of preservative solution kept at a higher level. </a:t>
            </a:r>
          </a:p>
          <a:p>
            <a:pPr algn="just"/>
            <a:r>
              <a:rPr lang="en-US" sz="2000" dirty="0" smtClean="0">
                <a:latin typeface="Times New Roman" pitchFamily="18" charset="0"/>
                <a:cs typeface="Times New Roman" pitchFamily="18" charset="0"/>
              </a:rPr>
              <a:t>In the modified </a:t>
            </a:r>
            <a:r>
              <a:rPr lang="en-US" sz="2000" dirty="0" err="1" smtClean="0">
                <a:latin typeface="Times New Roman" pitchFamily="18" charset="0"/>
                <a:cs typeface="Times New Roman" pitchFamily="18" charset="0"/>
              </a:rPr>
              <a:t>Boucherie</a:t>
            </a:r>
            <a:r>
              <a:rPr lang="en-US" sz="2000" dirty="0" smtClean="0">
                <a:latin typeface="Times New Roman" pitchFamily="18" charset="0"/>
                <a:cs typeface="Times New Roman" pitchFamily="18" charset="0"/>
              </a:rPr>
              <a:t> method, pressure is applied in the range of 100-140 </a:t>
            </a:r>
            <a:r>
              <a:rPr lang="en-US" sz="2000" dirty="0" err="1" smtClean="0">
                <a:latin typeface="Times New Roman" pitchFamily="18" charset="0"/>
                <a:cs typeface="Times New Roman" pitchFamily="18" charset="0"/>
              </a:rPr>
              <a:t>kPa</a:t>
            </a:r>
            <a:r>
              <a:rPr lang="en-US" sz="2000" b="1" dirty="0" smtClean="0">
                <a:latin typeface="Times New Roman" pitchFamily="18" charset="0"/>
                <a:cs typeface="Times New Roman" pitchFamily="18" charset="0"/>
              </a:rPr>
              <a:t>.</a:t>
            </a:r>
          </a:p>
          <a:p>
            <a:pPr algn="just"/>
            <a:r>
              <a:rPr lang="en-US" sz="2000" dirty="0" smtClean="0">
                <a:latin typeface="Times New Roman" pitchFamily="18" charset="0"/>
                <a:cs typeface="Times New Roman" pitchFamily="18" charset="0"/>
              </a:rPr>
              <a:t>In this way the time of treatment can be reduced from several days to 3-8 hours.</a:t>
            </a:r>
            <a:endParaRPr lang="en-US" sz="20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642918"/>
            <a:ext cx="8229600" cy="4786346"/>
          </a:xfrm>
        </p:spPr>
        <p:txBody>
          <a:bodyPr>
            <a:normAutofit fontScale="92500"/>
          </a:bodyPr>
          <a:lstStyle/>
          <a:p>
            <a:pPr>
              <a:buNone/>
            </a:pPr>
            <a:r>
              <a:rPr lang="en-IN" sz="3600" b="1" dirty="0" smtClean="0"/>
              <a:t>Submitted By:</a:t>
            </a:r>
          </a:p>
          <a:p>
            <a:pPr>
              <a:buNone/>
            </a:pPr>
            <a:endParaRPr lang="en-IN" sz="3600" b="1" dirty="0" smtClean="0"/>
          </a:p>
          <a:p>
            <a:pPr marL="514350" indent="-514350">
              <a:buAutoNum type="arabicPeriod"/>
            </a:pPr>
            <a:r>
              <a:rPr lang="en-IN" dirty="0" err="1" smtClean="0"/>
              <a:t>Damini</a:t>
            </a:r>
            <a:r>
              <a:rPr lang="en-IN" dirty="0" smtClean="0"/>
              <a:t> Singh Gaur		CT-2343/14</a:t>
            </a:r>
          </a:p>
          <a:p>
            <a:pPr marL="514350" indent="-514350">
              <a:buAutoNum type="arabicPeriod"/>
            </a:pPr>
            <a:r>
              <a:rPr lang="en-IN" dirty="0" err="1" smtClean="0"/>
              <a:t>Rahul</a:t>
            </a:r>
            <a:r>
              <a:rPr lang="en-IN" dirty="0" smtClean="0"/>
              <a:t> Raj </a:t>
            </a:r>
            <a:r>
              <a:rPr lang="en-IN" dirty="0" err="1" smtClean="0"/>
              <a:t>Dravid</a:t>
            </a:r>
            <a:r>
              <a:rPr lang="en-IN" dirty="0" smtClean="0"/>
              <a:t>		CT-2345/14</a:t>
            </a:r>
          </a:p>
          <a:p>
            <a:pPr marL="514350" indent="-514350">
              <a:buAutoNum type="arabicPeriod"/>
            </a:pPr>
            <a:r>
              <a:rPr lang="en-IN" dirty="0" err="1" smtClean="0"/>
              <a:t>Swaranjali</a:t>
            </a:r>
            <a:r>
              <a:rPr lang="en-IN" dirty="0" smtClean="0"/>
              <a:t> </a:t>
            </a:r>
            <a:r>
              <a:rPr lang="en-IN" dirty="0" err="1" smtClean="0"/>
              <a:t>Maurya</a:t>
            </a:r>
            <a:r>
              <a:rPr lang="en-IN" dirty="0" smtClean="0"/>
              <a:t>		CT-2346/14</a:t>
            </a:r>
          </a:p>
          <a:p>
            <a:pPr marL="514350" indent="-514350">
              <a:buAutoNum type="arabicPeriod"/>
            </a:pPr>
            <a:r>
              <a:rPr lang="en-IN" dirty="0" err="1" smtClean="0"/>
              <a:t>Mukul</a:t>
            </a:r>
            <a:r>
              <a:rPr lang="en-IN" dirty="0" smtClean="0"/>
              <a:t> Kr. </a:t>
            </a:r>
            <a:r>
              <a:rPr lang="en-IN" dirty="0" err="1" smtClean="0"/>
              <a:t>Gangwar</a:t>
            </a:r>
            <a:r>
              <a:rPr lang="en-IN" dirty="0" smtClean="0"/>
              <a:t>		CT-2352/14</a:t>
            </a:r>
          </a:p>
          <a:p>
            <a:pPr marL="514350" indent="-514350">
              <a:buAutoNum type="arabicPeriod"/>
            </a:pPr>
            <a:r>
              <a:rPr lang="en-IN" dirty="0" err="1" smtClean="0"/>
              <a:t>Ashish</a:t>
            </a:r>
            <a:r>
              <a:rPr lang="en-IN" dirty="0" smtClean="0"/>
              <a:t>				CT-2359/14</a:t>
            </a:r>
          </a:p>
          <a:p>
            <a:pPr marL="514350" indent="-514350">
              <a:buAutoNum type="arabicPeriod"/>
            </a:pPr>
            <a:r>
              <a:rPr lang="en-IN" dirty="0" err="1" smtClean="0"/>
              <a:t>Shivam</a:t>
            </a:r>
            <a:r>
              <a:rPr lang="en-IN" dirty="0" smtClean="0"/>
              <a:t> </a:t>
            </a:r>
            <a:r>
              <a:rPr lang="en-IN" dirty="0" err="1"/>
              <a:t>G</a:t>
            </a:r>
            <a:r>
              <a:rPr lang="en-IN" dirty="0" err="1" smtClean="0"/>
              <a:t>autam</a:t>
            </a:r>
            <a:r>
              <a:rPr lang="en-IN" dirty="0" smtClean="0"/>
              <a:t>		CT-2361/14		</a:t>
            </a:r>
            <a:endParaRPr lang="en-IN"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Components used in Modified </a:t>
            </a:r>
            <a:r>
              <a:rPr lang="en-US" sz="3200" b="1" dirty="0" err="1" smtClean="0">
                <a:latin typeface="Times New Roman" pitchFamily="18" charset="0"/>
                <a:cs typeface="Times New Roman" pitchFamily="18" charset="0"/>
              </a:rPr>
              <a:t>Baucherie</a:t>
            </a:r>
            <a:r>
              <a:rPr lang="en-US" sz="3200" b="1" dirty="0" smtClean="0">
                <a:latin typeface="Times New Roman" pitchFamily="18" charset="0"/>
                <a:cs typeface="Times New Roman" pitchFamily="18" charset="0"/>
              </a:rPr>
              <a:t> Method </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000" b="1" dirty="0" smtClean="0">
                <a:latin typeface="Times New Roman" pitchFamily="18" charset="0"/>
                <a:cs typeface="Times New Roman" pitchFamily="18" charset="0"/>
              </a:rPr>
              <a:t>Chemical reservoir</a:t>
            </a:r>
            <a:r>
              <a:rPr lang="en-US" sz="2000" dirty="0" smtClean="0">
                <a:latin typeface="Times New Roman" pitchFamily="18" charset="0"/>
                <a:cs typeface="Times New Roman" pitchFamily="18" charset="0"/>
              </a:rPr>
              <a:t> : A high pressure cylinder reservoir which can wear </a:t>
            </a:r>
            <a:r>
              <a:rPr lang="en-US" sz="2000" dirty="0" err="1" smtClean="0">
                <a:latin typeface="Times New Roman" pitchFamily="18" charset="0"/>
                <a:cs typeface="Times New Roman" pitchFamily="18" charset="0"/>
              </a:rPr>
              <a:t>upto</a:t>
            </a:r>
            <a:r>
              <a:rPr lang="en-US" sz="2000" dirty="0" smtClean="0">
                <a:latin typeface="Times New Roman" pitchFamily="18" charset="0"/>
                <a:cs typeface="Times New Roman" pitchFamily="18" charset="0"/>
              </a:rPr>
              <a:t> 70 psi. It has three valve. These are-</a:t>
            </a:r>
          </a:p>
          <a:p>
            <a:pPr marL="0" indent="0" algn="just">
              <a:buNone/>
            </a:pPr>
            <a:r>
              <a:rPr lang="en-US" sz="2000" dirty="0" smtClean="0">
                <a:latin typeface="Times New Roman" pitchFamily="18" charset="0"/>
                <a:cs typeface="Times New Roman" pitchFamily="18" charset="0"/>
              </a:rPr>
              <a:t>	1.Inlet valve 2.Air pressure valve 3.Outlet valve</a:t>
            </a:r>
          </a:p>
          <a:p>
            <a:pPr algn="just"/>
            <a:r>
              <a:rPr lang="en-US" sz="2000" b="1" dirty="0" smtClean="0">
                <a:latin typeface="Times New Roman" pitchFamily="18" charset="0"/>
                <a:cs typeface="Times New Roman" pitchFamily="18" charset="0"/>
              </a:rPr>
              <a:t>Rubber hose</a:t>
            </a:r>
            <a:r>
              <a:rPr lang="en-US" sz="2000" dirty="0" smtClean="0">
                <a:latin typeface="Times New Roman" pitchFamily="18" charset="0"/>
                <a:cs typeface="Times New Roman" pitchFamily="18" charset="0"/>
              </a:rPr>
              <a:t>: A high pressure rubber tube which can bear up to 120psi.</a:t>
            </a:r>
          </a:p>
          <a:p>
            <a:pPr algn="just"/>
            <a:r>
              <a:rPr lang="en-US" sz="2000" b="1" dirty="0" smtClean="0">
                <a:latin typeface="Times New Roman" pitchFamily="18" charset="0"/>
                <a:cs typeface="Times New Roman" pitchFamily="18" charset="0"/>
              </a:rPr>
              <a:t>Iron hose </a:t>
            </a:r>
            <a:r>
              <a:rPr lang="en-US" sz="2000" dirty="0" smtClean="0">
                <a:latin typeface="Times New Roman" pitchFamily="18" charset="0"/>
                <a:cs typeface="Times New Roman" pitchFamily="18" charset="0"/>
              </a:rPr>
              <a:t>: The R-socket type hose which is used to regulate the supply of chemicals in bamboo.</a:t>
            </a:r>
          </a:p>
          <a:p>
            <a:pPr algn="just"/>
            <a:r>
              <a:rPr lang="en-US" sz="2000" b="1" dirty="0" smtClean="0">
                <a:latin typeface="Times New Roman" pitchFamily="18" charset="0"/>
                <a:cs typeface="Times New Roman" pitchFamily="18" charset="0"/>
              </a:rPr>
              <a:t>Coupling:</a:t>
            </a:r>
            <a:r>
              <a:rPr lang="en-US" sz="2000" dirty="0" smtClean="0">
                <a:latin typeface="Times New Roman" pitchFamily="18" charset="0"/>
                <a:cs typeface="Times New Roman" pitchFamily="18" charset="0"/>
              </a:rPr>
              <a:t> A high strength </a:t>
            </a:r>
            <a:r>
              <a:rPr lang="en-US" sz="2000" dirty="0" err="1" smtClean="0">
                <a:latin typeface="Times New Roman" pitchFamily="18" charset="0"/>
                <a:cs typeface="Times New Roman" pitchFamily="18" charset="0"/>
              </a:rPr>
              <a:t>elastopolymer</a:t>
            </a:r>
            <a:r>
              <a:rPr lang="en-US" sz="2000" dirty="0" smtClean="0">
                <a:latin typeface="Times New Roman" pitchFamily="18" charset="0"/>
                <a:cs typeface="Times New Roman" pitchFamily="18" charset="0"/>
              </a:rPr>
              <a:t> which can bear pressure up to 70psi.</a:t>
            </a:r>
          </a:p>
          <a:p>
            <a:pPr algn="just"/>
            <a:r>
              <a:rPr lang="en-US" sz="2000" b="1" dirty="0" smtClean="0">
                <a:latin typeface="Times New Roman" pitchFamily="18" charset="0"/>
                <a:cs typeface="Times New Roman" pitchFamily="18" charset="0"/>
              </a:rPr>
              <a:t>Pressure pump</a:t>
            </a:r>
            <a:r>
              <a:rPr lang="en-US" sz="2000" dirty="0" smtClean="0">
                <a:latin typeface="Times New Roman" pitchFamily="18" charset="0"/>
                <a:cs typeface="Times New Roman" pitchFamily="18" charset="0"/>
              </a:rPr>
              <a:t>: It is paddle operated air pressure pump which can fill the air in reservoir at required pressure up to 100psi.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77009826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7478216" cy="580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4600" y="6248400"/>
            <a:ext cx="4962449" cy="369332"/>
          </a:xfrm>
          <a:prstGeom prst="rect">
            <a:avLst/>
          </a:prstGeom>
          <a:noFill/>
        </p:spPr>
        <p:txBody>
          <a:bodyPr wrap="none" rtlCol="0">
            <a:spAutoFit/>
          </a:bodyPr>
          <a:lstStyle/>
          <a:p>
            <a:r>
              <a:rPr lang="en-US" b="1" dirty="0" smtClean="0"/>
              <a:t>Schematic diagram of modified </a:t>
            </a:r>
            <a:r>
              <a:rPr lang="en-US" b="1" dirty="0" err="1" smtClean="0"/>
              <a:t>baucherie</a:t>
            </a:r>
            <a:r>
              <a:rPr lang="en-US" b="1" dirty="0" smtClean="0"/>
              <a:t> method</a:t>
            </a:r>
            <a:endParaRPr lang="en-US" b="1" dirty="0"/>
          </a:p>
        </p:txBody>
      </p:sp>
    </p:spTree>
    <p:extLst>
      <p:ext uri="{BB962C8B-B14F-4D97-AF65-F5344CB8AC3E}">
        <p14:creationId xmlns:p14="http://schemas.microsoft.com/office/powerpoint/2010/main" val="36709179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F:\CAET report\Final project\project photos\IMG20180221121812.jpg"/>
          <p:cNvPicPr>
            <a:picLocks noChangeAspect="1" noChangeArrowheads="1"/>
          </p:cNvPicPr>
          <p:nvPr/>
        </p:nvPicPr>
        <p:blipFill>
          <a:blip r:embed="rId2" cstate="print"/>
          <a:srcRect/>
          <a:stretch>
            <a:fillRect/>
          </a:stretch>
        </p:blipFill>
        <p:spPr bwMode="auto">
          <a:xfrm>
            <a:off x="3048000" y="609600"/>
            <a:ext cx="3429000" cy="4572000"/>
          </a:xfrm>
          <a:prstGeom prst="rect">
            <a:avLst/>
          </a:prstGeom>
          <a:noFill/>
        </p:spPr>
      </p:pic>
      <p:sp>
        <p:nvSpPr>
          <p:cNvPr id="3" name="TextBox 2"/>
          <p:cNvSpPr txBox="1"/>
          <p:nvPr/>
        </p:nvSpPr>
        <p:spPr>
          <a:xfrm>
            <a:off x="3048000" y="5562600"/>
            <a:ext cx="3738524" cy="369332"/>
          </a:xfrm>
          <a:prstGeom prst="rect">
            <a:avLst/>
          </a:prstGeom>
          <a:noFill/>
        </p:spPr>
        <p:txBody>
          <a:bodyPr wrap="none" rtlCol="0">
            <a:spAutoFit/>
          </a:bodyPr>
          <a:lstStyle/>
          <a:p>
            <a:r>
              <a:rPr lang="en-US" b="1" dirty="0" smtClean="0"/>
              <a:t>Setup of Modified </a:t>
            </a:r>
            <a:r>
              <a:rPr lang="en-US" b="1" dirty="0" err="1" smtClean="0"/>
              <a:t>Baucherie</a:t>
            </a:r>
            <a:r>
              <a:rPr lang="en-US" b="1" dirty="0" smtClean="0"/>
              <a:t> Method</a:t>
            </a:r>
            <a:endParaRPr lang="en-US" b="1"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err="1" smtClean="0"/>
              <a:t>Polyshed</a:t>
            </a:r>
            <a:r>
              <a:rPr lang="en-US" dirty="0" smtClean="0"/>
              <a:t> bamboo structure</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996668" cy="4917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48437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180410150044.jpg"/>
          <p:cNvPicPr>
            <a:picLocks noChangeAspect="1"/>
          </p:cNvPicPr>
          <p:nvPr/>
        </p:nvPicPr>
        <p:blipFill>
          <a:blip r:embed="rId2" cstate="print"/>
          <a:stretch>
            <a:fillRect/>
          </a:stretch>
        </p:blipFill>
        <p:spPr>
          <a:xfrm>
            <a:off x="1143000" y="609601"/>
            <a:ext cx="6934200" cy="4800600"/>
          </a:xfrm>
          <a:prstGeom prst="rect">
            <a:avLst/>
          </a:prstGeom>
        </p:spPr>
      </p:pic>
      <p:sp>
        <p:nvSpPr>
          <p:cNvPr id="3" name="TextBox 2"/>
          <p:cNvSpPr txBox="1"/>
          <p:nvPr/>
        </p:nvSpPr>
        <p:spPr>
          <a:xfrm>
            <a:off x="3962400" y="5791200"/>
            <a:ext cx="1751633" cy="461665"/>
          </a:xfrm>
          <a:prstGeom prst="rect">
            <a:avLst/>
          </a:prstGeom>
          <a:noFill/>
        </p:spPr>
        <p:txBody>
          <a:bodyPr wrap="none" rtlCol="0">
            <a:spAutoFit/>
          </a:bodyPr>
          <a:lstStyle/>
          <a:p>
            <a:pPr algn="ctr"/>
            <a:r>
              <a:rPr lang="en-US" sz="2400" b="1" dirty="0" smtClean="0">
                <a:latin typeface="Times New Roman" pitchFamily="18" charset="0"/>
                <a:cs typeface="Times New Roman" pitchFamily="18" charset="0"/>
              </a:rPr>
              <a:t>Greenhouse</a:t>
            </a:r>
            <a:endParaRPr lang="en-US" sz="24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685800"/>
            <a:ext cx="5562600" cy="369332"/>
          </a:xfrm>
          <a:prstGeom prst="rect">
            <a:avLst/>
          </a:prstGeom>
          <a:noFill/>
        </p:spPr>
        <p:txBody>
          <a:bodyPr wrap="square" rtlCol="0">
            <a:spAutoFit/>
          </a:bodyPr>
          <a:lstStyle/>
          <a:p>
            <a:endParaRPr lang="en-US" dirty="0">
              <a:latin typeface="Times New Roman" pitchFamily="18" charset="0"/>
              <a:cs typeface="Times New Roman" pitchFamily="18" charset="0"/>
            </a:endParaRPr>
          </a:p>
        </p:txBody>
      </p:sp>
      <p:sp>
        <p:nvSpPr>
          <p:cNvPr id="4" name="TextBox 3"/>
          <p:cNvSpPr txBox="1"/>
          <p:nvPr/>
        </p:nvSpPr>
        <p:spPr>
          <a:xfrm>
            <a:off x="914400" y="1524000"/>
            <a:ext cx="7086600" cy="4985980"/>
          </a:xfrm>
          <a:prstGeom prst="rect">
            <a:avLst/>
          </a:prstGeom>
          <a:noFill/>
        </p:spPr>
        <p:txBody>
          <a:bodyPr wrap="square" rtlCol="0">
            <a:spAutoFit/>
          </a:bodyPr>
          <a:lstStyle/>
          <a:p>
            <a:pPr lvl="0" algn="just">
              <a:buFont typeface="Arial" pitchFamily="34" charset="0"/>
              <a:buChar char="•"/>
            </a:pPr>
            <a:r>
              <a:rPr lang="en-IN" sz="2000" dirty="0" smtClean="0">
                <a:latin typeface="Times New Roman" pitchFamily="18" charset="0"/>
                <a:cs typeface="Times New Roman" pitchFamily="18" charset="0"/>
              </a:rPr>
              <a:t>The growing bed made of treated bamboos. The platform of bed should be 1.5 feet apart to each other by this way the grown fodder grow up to full length and proper sunlight.</a:t>
            </a:r>
          </a:p>
          <a:p>
            <a:pPr lvl="0" algn="just"/>
            <a:endParaRPr lang="en-IN" sz="2000" dirty="0" smtClean="0">
              <a:latin typeface="Times New Roman" pitchFamily="18" charset="0"/>
              <a:cs typeface="Times New Roman" pitchFamily="18" charset="0"/>
            </a:endParaRPr>
          </a:p>
          <a:p>
            <a:pPr lvl="0" algn="just">
              <a:buFont typeface="Arial" pitchFamily="34" charset="0"/>
              <a:buChar char="•"/>
            </a:pPr>
            <a:r>
              <a:rPr lang="en-IN" sz="2000" dirty="0" smtClean="0">
                <a:latin typeface="Times New Roman" pitchFamily="18" charset="0"/>
                <a:cs typeface="Times New Roman" pitchFamily="18" charset="0"/>
              </a:rPr>
              <a:t>Within 8 to 10 days the fodder reaches up to 1 feet above and the remaining 0.5 feet used for proper ventilation. The ventilation prevent to plants for suffocation and good ventilation, have good air flow which provide proper amount of CO</a:t>
            </a:r>
            <a:r>
              <a:rPr lang="en-IN" sz="2000" baseline="-25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 and O</a:t>
            </a:r>
            <a:r>
              <a:rPr lang="en-IN" sz="2000" baseline="-25000" dirty="0" smtClean="0">
                <a:latin typeface="Times New Roman" pitchFamily="18" charset="0"/>
                <a:cs typeface="Times New Roman" pitchFamily="18" charset="0"/>
              </a:rPr>
              <a:t>2..</a:t>
            </a:r>
            <a:r>
              <a:rPr lang="en-IN" sz="2000" dirty="0" smtClean="0">
                <a:latin typeface="Times New Roman" pitchFamily="18" charset="0"/>
                <a:cs typeface="Times New Roman" pitchFamily="18" charset="0"/>
              </a:rPr>
              <a:t>Also proper ventilation prevent harmful mould attack on fodder. </a:t>
            </a:r>
          </a:p>
          <a:p>
            <a:pPr lvl="0" algn="just"/>
            <a:endParaRPr lang="en-IN" sz="2000" dirty="0" smtClean="0">
              <a:latin typeface="Times New Roman" pitchFamily="18" charset="0"/>
              <a:cs typeface="Times New Roman" pitchFamily="18" charset="0"/>
            </a:endParaRPr>
          </a:p>
          <a:p>
            <a:pPr lvl="0" algn="just">
              <a:buFont typeface="Arial" pitchFamily="34" charset="0"/>
              <a:buChar char="•"/>
            </a:pPr>
            <a:r>
              <a:rPr lang="en-IN" sz="2000" dirty="0" smtClean="0">
                <a:latin typeface="Times New Roman" pitchFamily="18" charset="0"/>
                <a:cs typeface="Times New Roman" pitchFamily="18" charset="0"/>
              </a:rPr>
              <a:t>The platform should be inclined 5</a:t>
            </a:r>
            <a:r>
              <a:rPr lang="en-IN" sz="2000" baseline="30000" dirty="0" smtClean="0">
                <a:latin typeface="Times New Roman" pitchFamily="18" charset="0"/>
                <a:cs typeface="Times New Roman" pitchFamily="18" charset="0"/>
              </a:rPr>
              <a:t>0</a:t>
            </a:r>
            <a:r>
              <a:rPr lang="en-IN" sz="2000" dirty="0" smtClean="0">
                <a:latin typeface="Times New Roman" pitchFamily="18" charset="0"/>
                <a:cs typeface="Times New Roman" pitchFamily="18" charset="0"/>
              </a:rPr>
              <a:t> to 6</a:t>
            </a:r>
            <a:r>
              <a:rPr lang="en-IN" sz="2000" baseline="30000" dirty="0" smtClean="0">
                <a:latin typeface="Times New Roman" pitchFamily="18" charset="0"/>
                <a:cs typeface="Times New Roman" pitchFamily="18" charset="0"/>
              </a:rPr>
              <a:t>0</a:t>
            </a:r>
            <a:r>
              <a:rPr lang="en-IN" sz="2000" dirty="0" smtClean="0">
                <a:latin typeface="Times New Roman" pitchFamily="18" charset="0"/>
                <a:cs typeface="Times New Roman" pitchFamily="18" charset="0"/>
              </a:rPr>
              <a:t>  which provide proper water flow when fodder growing. </a:t>
            </a:r>
          </a:p>
          <a:p>
            <a:pPr lvl="0" algn="just"/>
            <a:endParaRPr lang="en-US" sz="2000" dirty="0" smtClean="0">
              <a:latin typeface="Times New Roman" pitchFamily="18" charset="0"/>
              <a:cs typeface="Times New Roman" pitchFamily="18" charset="0"/>
            </a:endParaRPr>
          </a:p>
          <a:p>
            <a:pPr lvl="0" algn="just">
              <a:buFont typeface="Arial" pitchFamily="34" charset="0"/>
              <a:buChar char="•"/>
            </a:pPr>
            <a:r>
              <a:rPr lang="en-IN" sz="2000" dirty="0" smtClean="0">
                <a:latin typeface="Times New Roman" pitchFamily="18" charset="0"/>
                <a:cs typeface="Times New Roman" pitchFamily="18" charset="0"/>
              </a:rPr>
              <a:t>Due to proper height, the misting water reaches to every place in the tray.</a:t>
            </a:r>
            <a:endParaRPr lang="en-US" sz="200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TextBox 4"/>
          <p:cNvSpPr txBox="1"/>
          <p:nvPr/>
        </p:nvSpPr>
        <p:spPr>
          <a:xfrm>
            <a:off x="2667000" y="533400"/>
            <a:ext cx="3252814" cy="584775"/>
          </a:xfrm>
          <a:prstGeom prst="rect">
            <a:avLst/>
          </a:prstGeom>
          <a:noFill/>
        </p:spPr>
        <p:txBody>
          <a:bodyPr wrap="none" rtlCol="0">
            <a:spAutoFit/>
          </a:bodyPr>
          <a:lstStyle/>
          <a:p>
            <a:r>
              <a:rPr lang="en-US" sz="3200" b="1" dirty="0" smtClean="0">
                <a:latin typeface="Times New Roman" pitchFamily="18" charset="0"/>
                <a:cs typeface="Times New Roman" pitchFamily="18" charset="0"/>
              </a:rPr>
              <a:t>GROWING BED</a:t>
            </a:r>
            <a:endParaRPr lang="en-US" sz="3200"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1905000" y="381000"/>
            <a:ext cx="4821237" cy="5510212"/>
            <a:chOff x="2119" y="5031"/>
            <a:chExt cx="8657" cy="10726"/>
          </a:xfrm>
        </p:grpSpPr>
        <p:grpSp>
          <p:nvGrpSpPr>
            <p:cNvPr id="47107" name="Group 3"/>
            <p:cNvGrpSpPr>
              <a:grpSpLocks/>
            </p:cNvGrpSpPr>
            <p:nvPr/>
          </p:nvGrpSpPr>
          <p:grpSpPr bwMode="auto">
            <a:xfrm>
              <a:off x="2119" y="5518"/>
              <a:ext cx="8657" cy="10239"/>
              <a:chOff x="2119" y="5385"/>
              <a:chExt cx="8657" cy="10239"/>
            </a:xfrm>
          </p:grpSpPr>
          <p:grpSp>
            <p:nvGrpSpPr>
              <p:cNvPr id="47108" name="Group 4"/>
              <p:cNvGrpSpPr>
                <a:grpSpLocks/>
              </p:cNvGrpSpPr>
              <p:nvPr/>
            </p:nvGrpSpPr>
            <p:grpSpPr bwMode="auto">
              <a:xfrm>
                <a:off x="3332" y="5385"/>
                <a:ext cx="6520" cy="10239"/>
                <a:chOff x="2505" y="5697"/>
                <a:chExt cx="6520" cy="10239"/>
              </a:xfrm>
            </p:grpSpPr>
            <p:grpSp>
              <p:nvGrpSpPr>
                <p:cNvPr id="47109" name="Group 5"/>
                <p:cNvGrpSpPr>
                  <a:grpSpLocks/>
                </p:cNvGrpSpPr>
                <p:nvPr/>
              </p:nvGrpSpPr>
              <p:grpSpPr bwMode="auto">
                <a:xfrm>
                  <a:off x="2590" y="5697"/>
                  <a:ext cx="6435" cy="10239"/>
                  <a:chOff x="2590" y="5727"/>
                  <a:chExt cx="6435" cy="10239"/>
                </a:xfrm>
              </p:grpSpPr>
              <p:grpSp>
                <p:nvGrpSpPr>
                  <p:cNvPr id="47110" name="Group 6"/>
                  <p:cNvGrpSpPr>
                    <a:grpSpLocks/>
                  </p:cNvGrpSpPr>
                  <p:nvPr/>
                </p:nvGrpSpPr>
                <p:grpSpPr bwMode="auto">
                  <a:xfrm>
                    <a:off x="2590" y="5727"/>
                    <a:ext cx="6435" cy="8891"/>
                    <a:chOff x="2590" y="5727"/>
                    <a:chExt cx="6435" cy="8891"/>
                  </a:xfrm>
                </p:grpSpPr>
                <p:cxnSp>
                  <p:nvCxnSpPr>
                    <p:cNvPr id="47111" name="AutoShape 7"/>
                    <p:cNvCxnSpPr>
                      <a:cxnSpLocks noChangeShapeType="1"/>
                    </p:cNvCxnSpPr>
                    <p:nvPr/>
                  </p:nvCxnSpPr>
                  <p:spPr bwMode="auto">
                    <a:xfrm flipV="1">
                      <a:off x="5212" y="5727"/>
                      <a:ext cx="993" cy="988"/>
                    </a:xfrm>
                    <a:prstGeom prst="straightConnector1">
                      <a:avLst/>
                    </a:prstGeom>
                    <a:noFill/>
                    <a:ln w="9525">
                      <a:solidFill>
                        <a:srgbClr val="000000"/>
                      </a:solidFill>
                      <a:round/>
                      <a:headEnd/>
                      <a:tailEnd/>
                    </a:ln>
                  </p:spPr>
                </p:cxnSp>
                <p:grpSp>
                  <p:nvGrpSpPr>
                    <p:cNvPr id="47112" name="Group 8"/>
                    <p:cNvGrpSpPr>
                      <a:grpSpLocks/>
                    </p:cNvGrpSpPr>
                    <p:nvPr/>
                  </p:nvGrpSpPr>
                  <p:grpSpPr bwMode="auto">
                    <a:xfrm>
                      <a:off x="2590" y="5727"/>
                      <a:ext cx="6435" cy="8891"/>
                      <a:chOff x="2590" y="5727"/>
                      <a:chExt cx="6435" cy="8891"/>
                    </a:xfrm>
                  </p:grpSpPr>
                  <p:grpSp>
                    <p:nvGrpSpPr>
                      <p:cNvPr id="47113" name="Group 9"/>
                      <p:cNvGrpSpPr>
                        <a:grpSpLocks/>
                      </p:cNvGrpSpPr>
                      <p:nvPr/>
                    </p:nvGrpSpPr>
                    <p:grpSpPr bwMode="auto">
                      <a:xfrm>
                        <a:off x="2590" y="5727"/>
                        <a:ext cx="6435" cy="8891"/>
                        <a:chOff x="2590" y="5727"/>
                        <a:chExt cx="6435" cy="8891"/>
                      </a:xfrm>
                    </p:grpSpPr>
                    <p:sp>
                      <p:nvSpPr>
                        <p:cNvPr id="47114" name="Rectangle 10"/>
                        <p:cNvSpPr>
                          <a:spLocks noChangeArrowheads="1"/>
                        </p:cNvSpPr>
                        <p:nvPr/>
                      </p:nvSpPr>
                      <p:spPr bwMode="auto">
                        <a:xfrm>
                          <a:off x="2590" y="6715"/>
                          <a:ext cx="5442" cy="790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grpSp>
                      <p:nvGrpSpPr>
                        <p:cNvPr id="47115" name="Group 11"/>
                        <p:cNvGrpSpPr>
                          <a:grpSpLocks/>
                        </p:cNvGrpSpPr>
                        <p:nvPr/>
                      </p:nvGrpSpPr>
                      <p:grpSpPr bwMode="auto">
                        <a:xfrm>
                          <a:off x="3583" y="5727"/>
                          <a:ext cx="5442" cy="7903"/>
                          <a:chOff x="3583" y="5727"/>
                          <a:chExt cx="5442" cy="7903"/>
                        </a:xfrm>
                      </p:grpSpPr>
                      <p:cxnSp>
                        <p:nvCxnSpPr>
                          <p:cNvPr id="47116" name="AutoShape 12"/>
                          <p:cNvCxnSpPr>
                            <a:cxnSpLocks noChangeShapeType="1"/>
                          </p:cNvCxnSpPr>
                          <p:nvPr/>
                        </p:nvCxnSpPr>
                        <p:spPr bwMode="auto">
                          <a:xfrm>
                            <a:off x="9025" y="5727"/>
                            <a:ext cx="0" cy="7903"/>
                          </a:xfrm>
                          <a:prstGeom prst="straightConnector1">
                            <a:avLst/>
                          </a:prstGeom>
                          <a:noFill/>
                          <a:ln w="9525">
                            <a:solidFill>
                              <a:srgbClr val="000000"/>
                            </a:solidFill>
                            <a:round/>
                            <a:headEnd/>
                            <a:tailEnd/>
                          </a:ln>
                        </p:spPr>
                      </p:cxnSp>
                      <p:grpSp>
                        <p:nvGrpSpPr>
                          <p:cNvPr id="47117" name="Group 13"/>
                          <p:cNvGrpSpPr>
                            <a:grpSpLocks/>
                          </p:cNvGrpSpPr>
                          <p:nvPr/>
                        </p:nvGrpSpPr>
                        <p:grpSpPr bwMode="auto">
                          <a:xfrm>
                            <a:off x="3583" y="5727"/>
                            <a:ext cx="5442" cy="7903"/>
                            <a:chOff x="3583" y="5727"/>
                            <a:chExt cx="5442" cy="7903"/>
                          </a:xfrm>
                        </p:grpSpPr>
                        <p:cxnSp>
                          <p:nvCxnSpPr>
                            <p:cNvPr id="47118" name="AutoShape 14"/>
                            <p:cNvCxnSpPr>
                              <a:cxnSpLocks noChangeShapeType="1"/>
                            </p:cNvCxnSpPr>
                            <p:nvPr/>
                          </p:nvCxnSpPr>
                          <p:spPr bwMode="auto">
                            <a:xfrm>
                              <a:off x="3583" y="5727"/>
                              <a:ext cx="5442" cy="0"/>
                            </a:xfrm>
                            <a:prstGeom prst="straightConnector1">
                              <a:avLst/>
                            </a:prstGeom>
                            <a:noFill/>
                            <a:ln w="9525">
                              <a:solidFill>
                                <a:srgbClr val="000000"/>
                              </a:solidFill>
                              <a:prstDash val="lgDash"/>
                              <a:round/>
                              <a:headEnd/>
                              <a:tailEnd/>
                            </a:ln>
                          </p:spPr>
                        </p:cxnSp>
                        <p:cxnSp>
                          <p:nvCxnSpPr>
                            <p:cNvPr id="47119" name="AutoShape 15"/>
                            <p:cNvCxnSpPr>
                              <a:cxnSpLocks noChangeShapeType="1"/>
                            </p:cNvCxnSpPr>
                            <p:nvPr/>
                          </p:nvCxnSpPr>
                          <p:spPr bwMode="auto">
                            <a:xfrm>
                              <a:off x="3583" y="5727"/>
                              <a:ext cx="0" cy="7903"/>
                            </a:xfrm>
                            <a:prstGeom prst="straightConnector1">
                              <a:avLst/>
                            </a:prstGeom>
                            <a:noFill/>
                            <a:ln w="9525">
                              <a:solidFill>
                                <a:srgbClr val="000000"/>
                              </a:solidFill>
                              <a:prstDash val="lgDash"/>
                              <a:round/>
                              <a:headEnd/>
                              <a:tailEnd/>
                            </a:ln>
                          </p:spPr>
                        </p:cxnSp>
                        <p:cxnSp>
                          <p:nvCxnSpPr>
                            <p:cNvPr id="47120" name="AutoShape 16"/>
                            <p:cNvCxnSpPr>
                              <a:cxnSpLocks noChangeShapeType="1"/>
                            </p:cNvCxnSpPr>
                            <p:nvPr/>
                          </p:nvCxnSpPr>
                          <p:spPr bwMode="auto">
                            <a:xfrm>
                              <a:off x="3583" y="13630"/>
                              <a:ext cx="5442" cy="0"/>
                            </a:xfrm>
                            <a:prstGeom prst="straightConnector1">
                              <a:avLst/>
                            </a:prstGeom>
                            <a:noFill/>
                            <a:ln w="9525">
                              <a:solidFill>
                                <a:srgbClr val="000000"/>
                              </a:solidFill>
                              <a:prstDash val="lgDash"/>
                              <a:round/>
                              <a:headEnd/>
                              <a:tailEnd/>
                            </a:ln>
                          </p:spPr>
                        </p:cxnSp>
                      </p:grpSp>
                    </p:grpSp>
                    <p:cxnSp>
                      <p:nvCxnSpPr>
                        <p:cNvPr id="47121" name="AutoShape 17"/>
                        <p:cNvCxnSpPr>
                          <a:cxnSpLocks noChangeShapeType="1"/>
                        </p:cNvCxnSpPr>
                        <p:nvPr/>
                      </p:nvCxnSpPr>
                      <p:spPr bwMode="auto">
                        <a:xfrm flipH="1">
                          <a:off x="2590" y="5727"/>
                          <a:ext cx="993" cy="988"/>
                        </a:xfrm>
                        <a:prstGeom prst="straightConnector1">
                          <a:avLst/>
                        </a:prstGeom>
                        <a:noFill/>
                        <a:ln w="9525">
                          <a:solidFill>
                            <a:srgbClr val="000000"/>
                          </a:solidFill>
                          <a:round/>
                          <a:headEnd/>
                          <a:tailEnd/>
                        </a:ln>
                      </p:spPr>
                    </p:cxnSp>
                    <p:cxnSp>
                      <p:nvCxnSpPr>
                        <p:cNvPr id="47122" name="AutoShape 18"/>
                        <p:cNvCxnSpPr>
                          <a:cxnSpLocks noChangeShapeType="1"/>
                        </p:cNvCxnSpPr>
                        <p:nvPr/>
                      </p:nvCxnSpPr>
                      <p:spPr bwMode="auto">
                        <a:xfrm flipH="1">
                          <a:off x="8032" y="5727"/>
                          <a:ext cx="993" cy="988"/>
                        </a:xfrm>
                        <a:prstGeom prst="straightConnector1">
                          <a:avLst/>
                        </a:prstGeom>
                        <a:noFill/>
                        <a:ln w="9525">
                          <a:solidFill>
                            <a:srgbClr val="000000"/>
                          </a:solidFill>
                          <a:round/>
                          <a:headEnd/>
                          <a:tailEnd/>
                        </a:ln>
                      </p:spPr>
                    </p:cxnSp>
                    <p:cxnSp>
                      <p:nvCxnSpPr>
                        <p:cNvPr id="47123" name="AutoShape 19"/>
                        <p:cNvCxnSpPr>
                          <a:cxnSpLocks noChangeShapeType="1"/>
                        </p:cNvCxnSpPr>
                        <p:nvPr/>
                      </p:nvCxnSpPr>
                      <p:spPr bwMode="auto">
                        <a:xfrm flipH="1">
                          <a:off x="8032" y="13630"/>
                          <a:ext cx="993" cy="988"/>
                        </a:xfrm>
                        <a:prstGeom prst="straightConnector1">
                          <a:avLst/>
                        </a:prstGeom>
                        <a:noFill/>
                        <a:ln w="9525">
                          <a:solidFill>
                            <a:srgbClr val="000000"/>
                          </a:solidFill>
                          <a:round/>
                          <a:headEnd/>
                          <a:tailEnd/>
                        </a:ln>
                      </p:spPr>
                    </p:cxnSp>
                    <p:cxnSp>
                      <p:nvCxnSpPr>
                        <p:cNvPr id="47124" name="AutoShape 20"/>
                        <p:cNvCxnSpPr>
                          <a:cxnSpLocks noChangeShapeType="1"/>
                        </p:cNvCxnSpPr>
                        <p:nvPr/>
                      </p:nvCxnSpPr>
                      <p:spPr bwMode="auto">
                        <a:xfrm flipH="1">
                          <a:off x="2590" y="13630"/>
                          <a:ext cx="993" cy="988"/>
                        </a:xfrm>
                        <a:prstGeom prst="straightConnector1">
                          <a:avLst/>
                        </a:prstGeom>
                        <a:noFill/>
                        <a:ln w="9525">
                          <a:solidFill>
                            <a:srgbClr val="000000"/>
                          </a:solidFill>
                          <a:prstDash val="lgDashDot"/>
                          <a:round/>
                          <a:headEnd/>
                          <a:tailEnd/>
                        </a:ln>
                      </p:spPr>
                    </p:cxnSp>
                  </p:grpSp>
                  <p:cxnSp>
                    <p:nvCxnSpPr>
                      <p:cNvPr id="47125" name="AutoShape 21"/>
                      <p:cNvCxnSpPr>
                        <a:cxnSpLocks noChangeShapeType="1"/>
                      </p:cNvCxnSpPr>
                      <p:nvPr/>
                    </p:nvCxnSpPr>
                    <p:spPr bwMode="auto">
                      <a:xfrm>
                        <a:off x="6205" y="5727"/>
                        <a:ext cx="0" cy="7903"/>
                      </a:xfrm>
                      <a:prstGeom prst="straightConnector1">
                        <a:avLst/>
                      </a:prstGeom>
                      <a:noFill/>
                      <a:ln w="9525">
                        <a:solidFill>
                          <a:srgbClr val="000000"/>
                        </a:solidFill>
                        <a:round/>
                        <a:headEnd/>
                        <a:tailEnd/>
                      </a:ln>
                    </p:spPr>
                  </p:cxnSp>
                  <p:cxnSp>
                    <p:nvCxnSpPr>
                      <p:cNvPr id="47126" name="AutoShape 22"/>
                      <p:cNvCxnSpPr>
                        <a:cxnSpLocks noChangeShapeType="1"/>
                      </p:cNvCxnSpPr>
                      <p:nvPr/>
                    </p:nvCxnSpPr>
                    <p:spPr bwMode="auto">
                      <a:xfrm flipH="1">
                        <a:off x="5206" y="6715"/>
                        <a:ext cx="6" cy="7903"/>
                      </a:xfrm>
                      <a:prstGeom prst="straightConnector1">
                        <a:avLst/>
                      </a:prstGeom>
                      <a:noFill/>
                      <a:ln w="9525">
                        <a:solidFill>
                          <a:srgbClr val="000000"/>
                        </a:solidFill>
                        <a:round/>
                        <a:headEnd/>
                        <a:tailEnd/>
                      </a:ln>
                    </p:spPr>
                  </p:cxnSp>
                </p:grpSp>
              </p:grpSp>
              <p:grpSp>
                <p:nvGrpSpPr>
                  <p:cNvPr id="47127" name="Group 23"/>
                  <p:cNvGrpSpPr>
                    <a:grpSpLocks/>
                  </p:cNvGrpSpPr>
                  <p:nvPr/>
                </p:nvGrpSpPr>
                <p:grpSpPr bwMode="auto">
                  <a:xfrm>
                    <a:off x="2590" y="13630"/>
                    <a:ext cx="6435" cy="2336"/>
                    <a:chOff x="2590" y="13630"/>
                    <a:chExt cx="6435" cy="2336"/>
                  </a:xfrm>
                </p:grpSpPr>
                <p:cxnSp>
                  <p:nvCxnSpPr>
                    <p:cNvPr id="47128" name="AutoShape 24"/>
                    <p:cNvCxnSpPr>
                      <a:cxnSpLocks noChangeShapeType="1"/>
                    </p:cNvCxnSpPr>
                    <p:nvPr/>
                  </p:nvCxnSpPr>
                  <p:spPr bwMode="auto">
                    <a:xfrm>
                      <a:off x="6205" y="13630"/>
                      <a:ext cx="0" cy="1348"/>
                    </a:xfrm>
                    <a:prstGeom prst="straightConnector1">
                      <a:avLst/>
                    </a:prstGeom>
                    <a:noFill/>
                    <a:ln w="9525">
                      <a:solidFill>
                        <a:srgbClr val="000000"/>
                      </a:solidFill>
                      <a:prstDash val="lgDash"/>
                      <a:round/>
                      <a:headEnd/>
                      <a:tailEnd/>
                    </a:ln>
                  </p:spPr>
                </p:cxnSp>
                <p:cxnSp>
                  <p:nvCxnSpPr>
                    <p:cNvPr id="47129" name="AutoShape 25"/>
                    <p:cNvCxnSpPr>
                      <a:cxnSpLocks noChangeShapeType="1"/>
                    </p:cNvCxnSpPr>
                    <p:nvPr/>
                  </p:nvCxnSpPr>
                  <p:spPr bwMode="auto">
                    <a:xfrm>
                      <a:off x="3583" y="13630"/>
                      <a:ext cx="0" cy="1348"/>
                    </a:xfrm>
                    <a:prstGeom prst="straightConnector1">
                      <a:avLst/>
                    </a:prstGeom>
                    <a:noFill/>
                    <a:ln w="9525">
                      <a:solidFill>
                        <a:srgbClr val="000000"/>
                      </a:solidFill>
                      <a:prstDash val="lgDash"/>
                      <a:round/>
                      <a:headEnd/>
                      <a:tailEnd/>
                    </a:ln>
                  </p:spPr>
                </p:cxnSp>
                <p:cxnSp>
                  <p:nvCxnSpPr>
                    <p:cNvPr id="47130" name="AutoShape 26"/>
                    <p:cNvCxnSpPr>
                      <a:cxnSpLocks noChangeShapeType="1"/>
                    </p:cNvCxnSpPr>
                    <p:nvPr/>
                  </p:nvCxnSpPr>
                  <p:spPr bwMode="auto">
                    <a:xfrm>
                      <a:off x="9025" y="13630"/>
                      <a:ext cx="0" cy="1348"/>
                    </a:xfrm>
                    <a:prstGeom prst="straightConnector1">
                      <a:avLst/>
                    </a:prstGeom>
                    <a:noFill/>
                    <a:ln w="9525">
                      <a:solidFill>
                        <a:srgbClr val="000000"/>
                      </a:solidFill>
                      <a:round/>
                      <a:headEnd/>
                      <a:tailEnd/>
                    </a:ln>
                  </p:spPr>
                </p:cxnSp>
                <p:cxnSp>
                  <p:nvCxnSpPr>
                    <p:cNvPr id="47131" name="AutoShape 27"/>
                    <p:cNvCxnSpPr>
                      <a:cxnSpLocks noChangeShapeType="1"/>
                    </p:cNvCxnSpPr>
                    <p:nvPr/>
                  </p:nvCxnSpPr>
                  <p:spPr bwMode="auto">
                    <a:xfrm>
                      <a:off x="8032" y="14618"/>
                      <a:ext cx="0" cy="1348"/>
                    </a:xfrm>
                    <a:prstGeom prst="straightConnector1">
                      <a:avLst/>
                    </a:prstGeom>
                    <a:noFill/>
                    <a:ln w="9525">
                      <a:solidFill>
                        <a:srgbClr val="000000"/>
                      </a:solidFill>
                      <a:round/>
                      <a:headEnd/>
                      <a:tailEnd/>
                    </a:ln>
                  </p:spPr>
                </p:cxnSp>
                <p:cxnSp>
                  <p:nvCxnSpPr>
                    <p:cNvPr id="47132" name="AutoShape 28"/>
                    <p:cNvCxnSpPr>
                      <a:cxnSpLocks noChangeShapeType="1"/>
                    </p:cNvCxnSpPr>
                    <p:nvPr/>
                  </p:nvCxnSpPr>
                  <p:spPr bwMode="auto">
                    <a:xfrm>
                      <a:off x="2590" y="14615"/>
                      <a:ext cx="0" cy="1348"/>
                    </a:xfrm>
                    <a:prstGeom prst="straightConnector1">
                      <a:avLst/>
                    </a:prstGeom>
                    <a:noFill/>
                    <a:ln w="9525">
                      <a:solidFill>
                        <a:srgbClr val="000000"/>
                      </a:solidFill>
                      <a:round/>
                      <a:headEnd/>
                      <a:tailEnd/>
                    </a:ln>
                  </p:spPr>
                </p:cxnSp>
                <p:cxnSp>
                  <p:nvCxnSpPr>
                    <p:cNvPr id="47133" name="AutoShape 29"/>
                    <p:cNvCxnSpPr>
                      <a:cxnSpLocks noChangeShapeType="1"/>
                    </p:cNvCxnSpPr>
                    <p:nvPr/>
                  </p:nvCxnSpPr>
                  <p:spPr bwMode="auto">
                    <a:xfrm>
                      <a:off x="5206" y="14550"/>
                      <a:ext cx="0" cy="1348"/>
                    </a:xfrm>
                    <a:prstGeom prst="straightConnector1">
                      <a:avLst/>
                    </a:prstGeom>
                    <a:noFill/>
                    <a:ln w="9525">
                      <a:solidFill>
                        <a:srgbClr val="000000"/>
                      </a:solidFill>
                      <a:round/>
                      <a:headEnd/>
                      <a:tailEnd/>
                    </a:ln>
                  </p:spPr>
                </p:cxnSp>
              </p:grpSp>
            </p:grpSp>
            <p:grpSp>
              <p:nvGrpSpPr>
                <p:cNvPr id="47134" name="Group 30"/>
                <p:cNvGrpSpPr>
                  <a:grpSpLocks/>
                </p:cNvGrpSpPr>
                <p:nvPr/>
              </p:nvGrpSpPr>
              <p:grpSpPr bwMode="auto">
                <a:xfrm>
                  <a:off x="2505" y="5727"/>
                  <a:ext cx="6520" cy="8895"/>
                  <a:chOff x="2505" y="5727"/>
                  <a:chExt cx="6520" cy="8895"/>
                </a:xfrm>
              </p:grpSpPr>
              <p:grpSp>
                <p:nvGrpSpPr>
                  <p:cNvPr id="47135" name="Group 31"/>
                  <p:cNvGrpSpPr>
                    <a:grpSpLocks/>
                  </p:cNvGrpSpPr>
                  <p:nvPr/>
                </p:nvGrpSpPr>
                <p:grpSpPr bwMode="auto">
                  <a:xfrm>
                    <a:off x="3120" y="5727"/>
                    <a:ext cx="5438" cy="988"/>
                    <a:chOff x="3120" y="5727"/>
                    <a:chExt cx="5438" cy="988"/>
                  </a:xfrm>
                </p:grpSpPr>
                <p:cxnSp>
                  <p:nvCxnSpPr>
                    <p:cNvPr id="47136" name="AutoShape 32"/>
                    <p:cNvCxnSpPr>
                      <a:cxnSpLocks noChangeShapeType="1"/>
                    </p:cNvCxnSpPr>
                    <p:nvPr/>
                  </p:nvCxnSpPr>
                  <p:spPr bwMode="auto">
                    <a:xfrm>
                      <a:off x="3120" y="6180"/>
                      <a:ext cx="5438" cy="0"/>
                    </a:xfrm>
                    <a:prstGeom prst="straightConnector1">
                      <a:avLst/>
                    </a:prstGeom>
                    <a:noFill/>
                    <a:ln w="9525">
                      <a:solidFill>
                        <a:srgbClr val="000000"/>
                      </a:solidFill>
                      <a:round/>
                      <a:headEnd/>
                      <a:tailEnd/>
                    </a:ln>
                  </p:spPr>
                </p:cxnSp>
                <p:grpSp>
                  <p:nvGrpSpPr>
                    <p:cNvPr id="47137" name="Group 33"/>
                    <p:cNvGrpSpPr>
                      <a:grpSpLocks/>
                    </p:cNvGrpSpPr>
                    <p:nvPr/>
                  </p:nvGrpSpPr>
                  <p:grpSpPr bwMode="auto">
                    <a:xfrm>
                      <a:off x="3181" y="5727"/>
                      <a:ext cx="2423" cy="988"/>
                      <a:chOff x="3181" y="5727"/>
                      <a:chExt cx="2423" cy="988"/>
                    </a:xfrm>
                  </p:grpSpPr>
                  <p:grpSp>
                    <p:nvGrpSpPr>
                      <p:cNvPr id="47138" name="Group 34"/>
                      <p:cNvGrpSpPr>
                        <a:grpSpLocks/>
                      </p:cNvGrpSpPr>
                      <p:nvPr/>
                    </p:nvGrpSpPr>
                    <p:grpSpPr bwMode="auto">
                      <a:xfrm>
                        <a:off x="3583" y="5727"/>
                        <a:ext cx="2021" cy="453"/>
                        <a:chOff x="3583" y="5727"/>
                        <a:chExt cx="2021" cy="453"/>
                      </a:xfrm>
                    </p:grpSpPr>
                    <p:cxnSp>
                      <p:nvCxnSpPr>
                        <p:cNvPr id="47139" name="AutoShape 35"/>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140" name="AutoShape 36"/>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141" name="AutoShape 37"/>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142" name="AutoShape 38"/>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143" name="Group 39"/>
                      <p:cNvGrpSpPr>
                        <a:grpSpLocks/>
                      </p:cNvGrpSpPr>
                      <p:nvPr/>
                    </p:nvGrpSpPr>
                    <p:grpSpPr bwMode="auto">
                      <a:xfrm>
                        <a:off x="3181" y="6180"/>
                        <a:ext cx="2031" cy="535"/>
                        <a:chOff x="3181" y="6180"/>
                        <a:chExt cx="2031" cy="535"/>
                      </a:xfrm>
                    </p:grpSpPr>
                    <p:cxnSp>
                      <p:nvCxnSpPr>
                        <p:cNvPr id="47144" name="AutoShape 40"/>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145" name="AutoShape 41"/>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146" name="AutoShape 42"/>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147" name="AutoShape 43"/>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148" name="AutoShape 44"/>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nvGrpSpPr>
                    <p:cNvPr id="47149" name="Group 45"/>
                    <p:cNvGrpSpPr>
                      <a:grpSpLocks/>
                    </p:cNvGrpSpPr>
                    <p:nvPr/>
                  </p:nvGrpSpPr>
                  <p:grpSpPr bwMode="auto">
                    <a:xfrm>
                      <a:off x="5975" y="5727"/>
                      <a:ext cx="2423" cy="988"/>
                      <a:chOff x="3181" y="5727"/>
                      <a:chExt cx="2423" cy="988"/>
                    </a:xfrm>
                  </p:grpSpPr>
                  <p:grpSp>
                    <p:nvGrpSpPr>
                      <p:cNvPr id="47150" name="Group 46"/>
                      <p:cNvGrpSpPr>
                        <a:grpSpLocks/>
                      </p:cNvGrpSpPr>
                      <p:nvPr/>
                    </p:nvGrpSpPr>
                    <p:grpSpPr bwMode="auto">
                      <a:xfrm>
                        <a:off x="3583" y="5727"/>
                        <a:ext cx="2021" cy="453"/>
                        <a:chOff x="3583" y="5727"/>
                        <a:chExt cx="2021" cy="453"/>
                      </a:xfrm>
                    </p:grpSpPr>
                    <p:cxnSp>
                      <p:nvCxnSpPr>
                        <p:cNvPr id="47151" name="AutoShape 47"/>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152" name="AutoShape 48"/>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153" name="AutoShape 49"/>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154" name="AutoShape 50"/>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155" name="Group 51"/>
                      <p:cNvGrpSpPr>
                        <a:grpSpLocks/>
                      </p:cNvGrpSpPr>
                      <p:nvPr/>
                    </p:nvGrpSpPr>
                    <p:grpSpPr bwMode="auto">
                      <a:xfrm>
                        <a:off x="3181" y="6180"/>
                        <a:ext cx="2031" cy="535"/>
                        <a:chOff x="3181" y="6180"/>
                        <a:chExt cx="2031" cy="535"/>
                      </a:xfrm>
                    </p:grpSpPr>
                    <p:cxnSp>
                      <p:nvCxnSpPr>
                        <p:cNvPr id="47156" name="AutoShape 52"/>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157" name="AutoShape 53"/>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158" name="AutoShape 54"/>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159" name="AutoShape 55"/>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160" name="AutoShape 56"/>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grpSp>
                <p:nvGrpSpPr>
                  <p:cNvPr id="47161" name="Group 57"/>
                  <p:cNvGrpSpPr>
                    <a:grpSpLocks/>
                  </p:cNvGrpSpPr>
                  <p:nvPr/>
                </p:nvGrpSpPr>
                <p:grpSpPr bwMode="auto">
                  <a:xfrm>
                    <a:off x="2590" y="8445"/>
                    <a:ext cx="6435" cy="1022"/>
                    <a:chOff x="2590" y="8820"/>
                    <a:chExt cx="6435" cy="1022"/>
                  </a:xfrm>
                </p:grpSpPr>
                <p:grpSp>
                  <p:nvGrpSpPr>
                    <p:cNvPr id="47162" name="Group 58"/>
                    <p:cNvGrpSpPr>
                      <a:grpSpLocks/>
                    </p:cNvGrpSpPr>
                    <p:nvPr/>
                  </p:nvGrpSpPr>
                  <p:grpSpPr bwMode="auto">
                    <a:xfrm>
                      <a:off x="2590" y="8820"/>
                      <a:ext cx="6435" cy="1005"/>
                      <a:chOff x="2590" y="8820"/>
                      <a:chExt cx="6435" cy="1005"/>
                    </a:xfrm>
                  </p:grpSpPr>
                  <p:cxnSp>
                    <p:nvCxnSpPr>
                      <p:cNvPr id="47163" name="AutoShape 59"/>
                      <p:cNvCxnSpPr>
                        <a:cxnSpLocks noChangeShapeType="1"/>
                      </p:cNvCxnSpPr>
                      <p:nvPr/>
                    </p:nvCxnSpPr>
                    <p:spPr bwMode="auto">
                      <a:xfrm>
                        <a:off x="2590" y="9825"/>
                        <a:ext cx="5442" cy="0"/>
                      </a:xfrm>
                      <a:prstGeom prst="straightConnector1">
                        <a:avLst/>
                      </a:prstGeom>
                      <a:noFill/>
                      <a:ln w="9525">
                        <a:solidFill>
                          <a:srgbClr val="000000"/>
                        </a:solidFill>
                        <a:round/>
                        <a:headEnd/>
                        <a:tailEnd/>
                      </a:ln>
                    </p:spPr>
                  </p:cxnSp>
                  <p:cxnSp>
                    <p:nvCxnSpPr>
                      <p:cNvPr id="47164" name="AutoShape 60"/>
                      <p:cNvCxnSpPr>
                        <a:cxnSpLocks noChangeShapeType="1"/>
                      </p:cNvCxnSpPr>
                      <p:nvPr/>
                    </p:nvCxnSpPr>
                    <p:spPr bwMode="auto">
                      <a:xfrm>
                        <a:off x="3583" y="8820"/>
                        <a:ext cx="5442" cy="0"/>
                      </a:xfrm>
                      <a:prstGeom prst="straightConnector1">
                        <a:avLst/>
                      </a:prstGeom>
                      <a:noFill/>
                      <a:ln w="9525">
                        <a:solidFill>
                          <a:srgbClr val="000000"/>
                        </a:solidFill>
                        <a:round/>
                        <a:headEnd/>
                        <a:tailEnd/>
                      </a:ln>
                    </p:spPr>
                  </p:cxnSp>
                  <p:cxnSp>
                    <p:nvCxnSpPr>
                      <p:cNvPr id="47165" name="AutoShape 61"/>
                      <p:cNvCxnSpPr>
                        <a:cxnSpLocks noChangeShapeType="1"/>
                      </p:cNvCxnSpPr>
                      <p:nvPr/>
                    </p:nvCxnSpPr>
                    <p:spPr bwMode="auto">
                      <a:xfrm flipV="1">
                        <a:off x="8032" y="8837"/>
                        <a:ext cx="908" cy="988"/>
                      </a:xfrm>
                      <a:prstGeom prst="straightConnector1">
                        <a:avLst/>
                      </a:prstGeom>
                      <a:noFill/>
                      <a:ln w="9525">
                        <a:solidFill>
                          <a:srgbClr val="000000"/>
                        </a:solidFill>
                        <a:round/>
                        <a:headEnd/>
                        <a:tailEnd/>
                      </a:ln>
                    </p:spPr>
                  </p:cxnSp>
                  <p:cxnSp>
                    <p:nvCxnSpPr>
                      <p:cNvPr id="47166" name="AutoShape 62"/>
                      <p:cNvCxnSpPr>
                        <a:cxnSpLocks noChangeShapeType="1"/>
                      </p:cNvCxnSpPr>
                      <p:nvPr/>
                    </p:nvCxnSpPr>
                    <p:spPr bwMode="auto">
                      <a:xfrm flipV="1">
                        <a:off x="2590" y="8837"/>
                        <a:ext cx="993" cy="988"/>
                      </a:xfrm>
                      <a:prstGeom prst="straightConnector1">
                        <a:avLst/>
                      </a:prstGeom>
                      <a:noFill/>
                      <a:ln w="9525">
                        <a:solidFill>
                          <a:srgbClr val="000000"/>
                        </a:solidFill>
                        <a:round/>
                        <a:headEnd/>
                        <a:tailEnd/>
                      </a:ln>
                    </p:spPr>
                  </p:cxnSp>
                </p:grpSp>
                <p:grpSp>
                  <p:nvGrpSpPr>
                    <p:cNvPr id="47167" name="Group 63"/>
                    <p:cNvGrpSpPr>
                      <a:grpSpLocks/>
                    </p:cNvGrpSpPr>
                    <p:nvPr/>
                  </p:nvGrpSpPr>
                  <p:grpSpPr bwMode="auto">
                    <a:xfrm>
                      <a:off x="2590" y="8837"/>
                      <a:ext cx="6435" cy="1005"/>
                      <a:chOff x="2590" y="8820"/>
                      <a:chExt cx="6435" cy="1005"/>
                    </a:xfrm>
                  </p:grpSpPr>
                  <p:grpSp>
                    <p:nvGrpSpPr>
                      <p:cNvPr id="47168" name="Group 64"/>
                      <p:cNvGrpSpPr>
                        <a:grpSpLocks/>
                      </p:cNvGrpSpPr>
                      <p:nvPr/>
                    </p:nvGrpSpPr>
                    <p:grpSpPr bwMode="auto">
                      <a:xfrm>
                        <a:off x="2590" y="8820"/>
                        <a:ext cx="993" cy="1005"/>
                        <a:chOff x="2590" y="8820"/>
                        <a:chExt cx="993" cy="1005"/>
                      </a:xfrm>
                    </p:grpSpPr>
                    <p:cxnSp>
                      <p:nvCxnSpPr>
                        <p:cNvPr id="47169" name="AutoShape 65"/>
                        <p:cNvCxnSpPr>
                          <a:cxnSpLocks noChangeShapeType="1"/>
                        </p:cNvCxnSpPr>
                        <p:nvPr/>
                      </p:nvCxnSpPr>
                      <p:spPr bwMode="auto">
                        <a:xfrm flipV="1">
                          <a:off x="2590" y="9290"/>
                          <a:ext cx="827" cy="535"/>
                        </a:xfrm>
                        <a:prstGeom prst="straightConnector1">
                          <a:avLst/>
                        </a:prstGeom>
                        <a:noFill/>
                        <a:ln w="9525">
                          <a:solidFill>
                            <a:srgbClr val="000000"/>
                          </a:solidFill>
                          <a:prstDash val="lgDash"/>
                          <a:round/>
                          <a:headEnd/>
                          <a:tailEnd/>
                        </a:ln>
                      </p:spPr>
                    </p:cxnSp>
                    <p:cxnSp>
                      <p:nvCxnSpPr>
                        <p:cNvPr id="47170" name="AutoShape 66"/>
                        <p:cNvCxnSpPr>
                          <a:cxnSpLocks noChangeShapeType="1"/>
                        </p:cNvCxnSpPr>
                        <p:nvPr/>
                      </p:nvCxnSpPr>
                      <p:spPr bwMode="auto">
                        <a:xfrm flipH="1">
                          <a:off x="3417" y="8820"/>
                          <a:ext cx="166" cy="470"/>
                        </a:xfrm>
                        <a:prstGeom prst="straightConnector1">
                          <a:avLst/>
                        </a:prstGeom>
                        <a:noFill/>
                        <a:ln w="9525">
                          <a:solidFill>
                            <a:srgbClr val="000000"/>
                          </a:solidFill>
                          <a:prstDash val="lgDash"/>
                          <a:round/>
                          <a:headEnd/>
                          <a:tailEnd/>
                        </a:ln>
                      </p:spPr>
                    </p:cxnSp>
                  </p:grpSp>
                  <p:grpSp>
                    <p:nvGrpSpPr>
                      <p:cNvPr id="47171" name="Group 67"/>
                      <p:cNvGrpSpPr>
                        <a:grpSpLocks/>
                      </p:cNvGrpSpPr>
                      <p:nvPr/>
                    </p:nvGrpSpPr>
                    <p:grpSpPr bwMode="auto">
                      <a:xfrm>
                        <a:off x="3142" y="8820"/>
                        <a:ext cx="5883" cy="1005"/>
                        <a:chOff x="3142" y="8820"/>
                        <a:chExt cx="5883" cy="1005"/>
                      </a:xfrm>
                    </p:grpSpPr>
                    <p:cxnSp>
                      <p:nvCxnSpPr>
                        <p:cNvPr id="47172" name="AutoShape 68"/>
                        <p:cNvCxnSpPr>
                          <a:cxnSpLocks noChangeShapeType="1"/>
                        </p:cNvCxnSpPr>
                        <p:nvPr/>
                      </p:nvCxnSpPr>
                      <p:spPr bwMode="auto">
                        <a:xfrm flipH="1">
                          <a:off x="8760" y="8820"/>
                          <a:ext cx="265" cy="470"/>
                        </a:xfrm>
                        <a:prstGeom prst="straightConnector1">
                          <a:avLst/>
                        </a:prstGeom>
                        <a:noFill/>
                        <a:ln w="9525">
                          <a:solidFill>
                            <a:srgbClr val="000000"/>
                          </a:solidFill>
                          <a:round/>
                          <a:headEnd/>
                          <a:tailEnd/>
                        </a:ln>
                      </p:spPr>
                    </p:cxnSp>
                    <p:cxnSp>
                      <p:nvCxnSpPr>
                        <p:cNvPr id="47173" name="AutoShape 69"/>
                        <p:cNvCxnSpPr>
                          <a:cxnSpLocks noChangeShapeType="1"/>
                        </p:cNvCxnSpPr>
                        <p:nvPr/>
                      </p:nvCxnSpPr>
                      <p:spPr bwMode="auto">
                        <a:xfrm flipV="1">
                          <a:off x="8032" y="9290"/>
                          <a:ext cx="728" cy="535"/>
                        </a:xfrm>
                        <a:prstGeom prst="straightConnector1">
                          <a:avLst/>
                        </a:prstGeom>
                        <a:noFill/>
                        <a:ln w="9525">
                          <a:solidFill>
                            <a:srgbClr val="000000"/>
                          </a:solidFill>
                          <a:round/>
                          <a:headEnd/>
                          <a:tailEnd/>
                        </a:ln>
                      </p:spPr>
                    </p:cxnSp>
                    <p:grpSp>
                      <p:nvGrpSpPr>
                        <p:cNvPr id="47174" name="Group 70"/>
                        <p:cNvGrpSpPr>
                          <a:grpSpLocks/>
                        </p:cNvGrpSpPr>
                        <p:nvPr/>
                      </p:nvGrpSpPr>
                      <p:grpSpPr bwMode="auto">
                        <a:xfrm>
                          <a:off x="3142" y="8837"/>
                          <a:ext cx="5438" cy="988"/>
                          <a:chOff x="3142" y="8837"/>
                          <a:chExt cx="5438" cy="988"/>
                        </a:xfrm>
                      </p:grpSpPr>
                      <p:grpSp>
                        <p:nvGrpSpPr>
                          <p:cNvPr id="47175" name="Group 71"/>
                          <p:cNvGrpSpPr>
                            <a:grpSpLocks/>
                          </p:cNvGrpSpPr>
                          <p:nvPr/>
                        </p:nvGrpSpPr>
                        <p:grpSpPr bwMode="auto">
                          <a:xfrm>
                            <a:off x="3142" y="8837"/>
                            <a:ext cx="5438" cy="988"/>
                            <a:chOff x="3120" y="5727"/>
                            <a:chExt cx="5438" cy="988"/>
                          </a:xfrm>
                        </p:grpSpPr>
                        <p:cxnSp>
                          <p:nvCxnSpPr>
                            <p:cNvPr id="47176" name="AutoShape 72"/>
                            <p:cNvCxnSpPr>
                              <a:cxnSpLocks noChangeShapeType="1"/>
                            </p:cNvCxnSpPr>
                            <p:nvPr/>
                          </p:nvCxnSpPr>
                          <p:spPr bwMode="auto">
                            <a:xfrm>
                              <a:off x="3120" y="6180"/>
                              <a:ext cx="5438" cy="0"/>
                            </a:xfrm>
                            <a:prstGeom prst="straightConnector1">
                              <a:avLst/>
                            </a:prstGeom>
                            <a:noFill/>
                            <a:ln w="9525">
                              <a:solidFill>
                                <a:srgbClr val="000000"/>
                              </a:solidFill>
                              <a:round/>
                              <a:headEnd/>
                              <a:tailEnd/>
                            </a:ln>
                          </p:spPr>
                        </p:cxnSp>
                        <p:grpSp>
                          <p:nvGrpSpPr>
                            <p:cNvPr id="47177" name="Group 73"/>
                            <p:cNvGrpSpPr>
                              <a:grpSpLocks/>
                            </p:cNvGrpSpPr>
                            <p:nvPr/>
                          </p:nvGrpSpPr>
                          <p:grpSpPr bwMode="auto">
                            <a:xfrm>
                              <a:off x="3181" y="5727"/>
                              <a:ext cx="2423" cy="988"/>
                              <a:chOff x="3181" y="5727"/>
                              <a:chExt cx="2423" cy="988"/>
                            </a:xfrm>
                          </p:grpSpPr>
                          <p:grpSp>
                            <p:nvGrpSpPr>
                              <p:cNvPr id="47178" name="Group 74"/>
                              <p:cNvGrpSpPr>
                                <a:grpSpLocks/>
                              </p:cNvGrpSpPr>
                              <p:nvPr/>
                            </p:nvGrpSpPr>
                            <p:grpSpPr bwMode="auto">
                              <a:xfrm>
                                <a:off x="3583" y="5727"/>
                                <a:ext cx="2021" cy="453"/>
                                <a:chOff x="3583" y="5727"/>
                                <a:chExt cx="2021" cy="453"/>
                              </a:xfrm>
                            </p:grpSpPr>
                            <p:cxnSp>
                              <p:nvCxnSpPr>
                                <p:cNvPr id="47179" name="AutoShape 75"/>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180" name="AutoShape 76"/>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181" name="AutoShape 77"/>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182" name="AutoShape 78"/>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183" name="Group 79"/>
                              <p:cNvGrpSpPr>
                                <a:grpSpLocks/>
                              </p:cNvGrpSpPr>
                              <p:nvPr/>
                            </p:nvGrpSpPr>
                            <p:grpSpPr bwMode="auto">
                              <a:xfrm>
                                <a:off x="3181" y="6180"/>
                                <a:ext cx="2031" cy="535"/>
                                <a:chOff x="3181" y="6180"/>
                                <a:chExt cx="2031" cy="535"/>
                              </a:xfrm>
                            </p:grpSpPr>
                            <p:cxnSp>
                              <p:nvCxnSpPr>
                                <p:cNvPr id="47184" name="AutoShape 80"/>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185" name="AutoShape 81"/>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186" name="AutoShape 82"/>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187" name="AutoShape 83"/>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188" name="AutoShape 84"/>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nvGrpSpPr>
                            <p:cNvPr id="47189" name="Group 85"/>
                            <p:cNvGrpSpPr>
                              <a:grpSpLocks/>
                            </p:cNvGrpSpPr>
                            <p:nvPr/>
                          </p:nvGrpSpPr>
                          <p:grpSpPr bwMode="auto">
                            <a:xfrm>
                              <a:off x="5975" y="5727"/>
                              <a:ext cx="2423" cy="988"/>
                              <a:chOff x="3181" y="5727"/>
                              <a:chExt cx="2423" cy="988"/>
                            </a:xfrm>
                          </p:grpSpPr>
                          <p:grpSp>
                            <p:nvGrpSpPr>
                              <p:cNvPr id="47190" name="Group 86"/>
                              <p:cNvGrpSpPr>
                                <a:grpSpLocks/>
                              </p:cNvGrpSpPr>
                              <p:nvPr/>
                            </p:nvGrpSpPr>
                            <p:grpSpPr bwMode="auto">
                              <a:xfrm>
                                <a:off x="3583" y="5727"/>
                                <a:ext cx="2021" cy="453"/>
                                <a:chOff x="3583" y="5727"/>
                                <a:chExt cx="2021" cy="453"/>
                              </a:xfrm>
                            </p:grpSpPr>
                            <p:cxnSp>
                              <p:nvCxnSpPr>
                                <p:cNvPr id="47191" name="AutoShape 87"/>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192" name="AutoShape 88"/>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193" name="AutoShape 89"/>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194" name="AutoShape 90"/>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195" name="Group 91"/>
                              <p:cNvGrpSpPr>
                                <a:grpSpLocks/>
                              </p:cNvGrpSpPr>
                              <p:nvPr/>
                            </p:nvGrpSpPr>
                            <p:grpSpPr bwMode="auto">
                              <a:xfrm>
                                <a:off x="3181" y="6180"/>
                                <a:ext cx="2031" cy="535"/>
                                <a:chOff x="3181" y="6180"/>
                                <a:chExt cx="2031" cy="535"/>
                              </a:xfrm>
                            </p:grpSpPr>
                            <p:cxnSp>
                              <p:nvCxnSpPr>
                                <p:cNvPr id="47196" name="AutoShape 92"/>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197" name="AutoShape 93"/>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198" name="AutoShape 94"/>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199" name="AutoShape 95"/>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200" name="AutoShape 96"/>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cxnSp>
                        <p:nvCxnSpPr>
                          <p:cNvPr id="47201" name="AutoShape 97"/>
                          <p:cNvCxnSpPr>
                            <a:cxnSpLocks noChangeShapeType="1"/>
                          </p:cNvCxnSpPr>
                          <p:nvPr/>
                        </p:nvCxnSpPr>
                        <p:spPr bwMode="auto">
                          <a:xfrm flipV="1">
                            <a:off x="5626" y="8837"/>
                            <a:ext cx="579" cy="453"/>
                          </a:xfrm>
                          <a:prstGeom prst="straightConnector1">
                            <a:avLst/>
                          </a:prstGeom>
                          <a:noFill/>
                          <a:ln w="9525">
                            <a:solidFill>
                              <a:srgbClr val="000000"/>
                            </a:solidFill>
                            <a:round/>
                            <a:headEnd/>
                            <a:tailEnd/>
                          </a:ln>
                        </p:spPr>
                      </p:cxnSp>
                      <p:cxnSp>
                        <p:nvCxnSpPr>
                          <p:cNvPr id="47202" name="AutoShape 98"/>
                          <p:cNvCxnSpPr>
                            <a:cxnSpLocks noChangeShapeType="1"/>
                          </p:cNvCxnSpPr>
                          <p:nvPr/>
                        </p:nvCxnSpPr>
                        <p:spPr bwMode="auto">
                          <a:xfrm flipH="1">
                            <a:off x="5505" y="9290"/>
                            <a:ext cx="300" cy="535"/>
                          </a:xfrm>
                          <a:prstGeom prst="straightConnector1">
                            <a:avLst/>
                          </a:prstGeom>
                          <a:noFill/>
                          <a:ln w="9525">
                            <a:solidFill>
                              <a:srgbClr val="000000"/>
                            </a:solidFill>
                            <a:round/>
                            <a:headEnd/>
                            <a:tailEnd/>
                          </a:ln>
                        </p:spPr>
                      </p:cxnSp>
                    </p:grpSp>
                  </p:grpSp>
                </p:grpSp>
              </p:grpSp>
              <p:grpSp>
                <p:nvGrpSpPr>
                  <p:cNvPr id="47203" name="Group 99"/>
                  <p:cNvGrpSpPr>
                    <a:grpSpLocks/>
                  </p:cNvGrpSpPr>
                  <p:nvPr/>
                </p:nvGrpSpPr>
                <p:grpSpPr bwMode="auto">
                  <a:xfrm>
                    <a:off x="2505" y="11115"/>
                    <a:ext cx="6435" cy="1022"/>
                    <a:chOff x="2590" y="8820"/>
                    <a:chExt cx="6435" cy="1022"/>
                  </a:xfrm>
                </p:grpSpPr>
                <p:grpSp>
                  <p:nvGrpSpPr>
                    <p:cNvPr id="47204" name="Group 100"/>
                    <p:cNvGrpSpPr>
                      <a:grpSpLocks/>
                    </p:cNvGrpSpPr>
                    <p:nvPr/>
                  </p:nvGrpSpPr>
                  <p:grpSpPr bwMode="auto">
                    <a:xfrm>
                      <a:off x="2590" y="8820"/>
                      <a:ext cx="6435" cy="1005"/>
                      <a:chOff x="2590" y="8820"/>
                      <a:chExt cx="6435" cy="1005"/>
                    </a:xfrm>
                  </p:grpSpPr>
                  <p:cxnSp>
                    <p:nvCxnSpPr>
                      <p:cNvPr id="47205" name="AutoShape 101"/>
                      <p:cNvCxnSpPr>
                        <a:cxnSpLocks noChangeShapeType="1"/>
                      </p:cNvCxnSpPr>
                      <p:nvPr/>
                    </p:nvCxnSpPr>
                    <p:spPr bwMode="auto">
                      <a:xfrm>
                        <a:off x="2590" y="9825"/>
                        <a:ext cx="5442" cy="0"/>
                      </a:xfrm>
                      <a:prstGeom prst="straightConnector1">
                        <a:avLst/>
                      </a:prstGeom>
                      <a:noFill/>
                      <a:ln w="9525">
                        <a:solidFill>
                          <a:srgbClr val="000000"/>
                        </a:solidFill>
                        <a:round/>
                        <a:headEnd/>
                        <a:tailEnd/>
                      </a:ln>
                    </p:spPr>
                  </p:cxnSp>
                  <p:cxnSp>
                    <p:nvCxnSpPr>
                      <p:cNvPr id="47206" name="AutoShape 102"/>
                      <p:cNvCxnSpPr>
                        <a:cxnSpLocks noChangeShapeType="1"/>
                      </p:cNvCxnSpPr>
                      <p:nvPr/>
                    </p:nvCxnSpPr>
                    <p:spPr bwMode="auto">
                      <a:xfrm>
                        <a:off x="3583" y="8820"/>
                        <a:ext cx="5442" cy="0"/>
                      </a:xfrm>
                      <a:prstGeom prst="straightConnector1">
                        <a:avLst/>
                      </a:prstGeom>
                      <a:noFill/>
                      <a:ln w="9525">
                        <a:solidFill>
                          <a:srgbClr val="000000"/>
                        </a:solidFill>
                        <a:round/>
                        <a:headEnd/>
                        <a:tailEnd/>
                      </a:ln>
                    </p:spPr>
                  </p:cxnSp>
                  <p:cxnSp>
                    <p:nvCxnSpPr>
                      <p:cNvPr id="47207" name="AutoShape 103"/>
                      <p:cNvCxnSpPr>
                        <a:cxnSpLocks noChangeShapeType="1"/>
                      </p:cNvCxnSpPr>
                      <p:nvPr/>
                    </p:nvCxnSpPr>
                    <p:spPr bwMode="auto">
                      <a:xfrm flipV="1">
                        <a:off x="8032" y="8837"/>
                        <a:ext cx="908" cy="988"/>
                      </a:xfrm>
                      <a:prstGeom prst="straightConnector1">
                        <a:avLst/>
                      </a:prstGeom>
                      <a:noFill/>
                      <a:ln w="9525">
                        <a:solidFill>
                          <a:srgbClr val="000000"/>
                        </a:solidFill>
                        <a:round/>
                        <a:headEnd/>
                        <a:tailEnd/>
                      </a:ln>
                    </p:spPr>
                  </p:cxnSp>
                  <p:cxnSp>
                    <p:nvCxnSpPr>
                      <p:cNvPr id="47208" name="AutoShape 104"/>
                      <p:cNvCxnSpPr>
                        <a:cxnSpLocks noChangeShapeType="1"/>
                      </p:cNvCxnSpPr>
                      <p:nvPr/>
                    </p:nvCxnSpPr>
                    <p:spPr bwMode="auto">
                      <a:xfrm flipV="1">
                        <a:off x="2590" y="8837"/>
                        <a:ext cx="993" cy="988"/>
                      </a:xfrm>
                      <a:prstGeom prst="straightConnector1">
                        <a:avLst/>
                      </a:prstGeom>
                      <a:noFill/>
                      <a:ln w="9525">
                        <a:solidFill>
                          <a:srgbClr val="000000"/>
                        </a:solidFill>
                        <a:round/>
                        <a:headEnd/>
                        <a:tailEnd/>
                      </a:ln>
                    </p:spPr>
                  </p:cxnSp>
                </p:grpSp>
                <p:grpSp>
                  <p:nvGrpSpPr>
                    <p:cNvPr id="47209" name="Group 105"/>
                    <p:cNvGrpSpPr>
                      <a:grpSpLocks/>
                    </p:cNvGrpSpPr>
                    <p:nvPr/>
                  </p:nvGrpSpPr>
                  <p:grpSpPr bwMode="auto">
                    <a:xfrm>
                      <a:off x="2590" y="8837"/>
                      <a:ext cx="6435" cy="1005"/>
                      <a:chOff x="2590" y="8820"/>
                      <a:chExt cx="6435" cy="1005"/>
                    </a:xfrm>
                  </p:grpSpPr>
                  <p:grpSp>
                    <p:nvGrpSpPr>
                      <p:cNvPr id="47210" name="Group 106"/>
                      <p:cNvGrpSpPr>
                        <a:grpSpLocks/>
                      </p:cNvGrpSpPr>
                      <p:nvPr/>
                    </p:nvGrpSpPr>
                    <p:grpSpPr bwMode="auto">
                      <a:xfrm>
                        <a:off x="2590" y="8820"/>
                        <a:ext cx="993" cy="1005"/>
                        <a:chOff x="2590" y="8820"/>
                        <a:chExt cx="993" cy="1005"/>
                      </a:xfrm>
                    </p:grpSpPr>
                    <p:cxnSp>
                      <p:nvCxnSpPr>
                        <p:cNvPr id="47211" name="AutoShape 107"/>
                        <p:cNvCxnSpPr>
                          <a:cxnSpLocks noChangeShapeType="1"/>
                        </p:cNvCxnSpPr>
                        <p:nvPr/>
                      </p:nvCxnSpPr>
                      <p:spPr bwMode="auto">
                        <a:xfrm flipV="1">
                          <a:off x="2590" y="9290"/>
                          <a:ext cx="827" cy="535"/>
                        </a:xfrm>
                        <a:prstGeom prst="straightConnector1">
                          <a:avLst/>
                        </a:prstGeom>
                        <a:noFill/>
                        <a:ln w="9525">
                          <a:solidFill>
                            <a:srgbClr val="000000"/>
                          </a:solidFill>
                          <a:prstDash val="lgDash"/>
                          <a:round/>
                          <a:headEnd/>
                          <a:tailEnd/>
                        </a:ln>
                      </p:spPr>
                    </p:cxnSp>
                    <p:cxnSp>
                      <p:nvCxnSpPr>
                        <p:cNvPr id="47212" name="AutoShape 108"/>
                        <p:cNvCxnSpPr>
                          <a:cxnSpLocks noChangeShapeType="1"/>
                        </p:cNvCxnSpPr>
                        <p:nvPr/>
                      </p:nvCxnSpPr>
                      <p:spPr bwMode="auto">
                        <a:xfrm flipH="1">
                          <a:off x="3417" y="8820"/>
                          <a:ext cx="166" cy="470"/>
                        </a:xfrm>
                        <a:prstGeom prst="straightConnector1">
                          <a:avLst/>
                        </a:prstGeom>
                        <a:noFill/>
                        <a:ln w="9525">
                          <a:solidFill>
                            <a:srgbClr val="000000"/>
                          </a:solidFill>
                          <a:prstDash val="lgDash"/>
                          <a:round/>
                          <a:headEnd/>
                          <a:tailEnd/>
                        </a:ln>
                      </p:spPr>
                    </p:cxnSp>
                  </p:grpSp>
                  <p:grpSp>
                    <p:nvGrpSpPr>
                      <p:cNvPr id="47213" name="Group 109"/>
                      <p:cNvGrpSpPr>
                        <a:grpSpLocks/>
                      </p:cNvGrpSpPr>
                      <p:nvPr/>
                    </p:nvGrpSpPr>
                    <p:grpSpPr bwMode="auto">
                      <a:xfrm>
                        <a:off x="3142" y="8820"/>
                        <a:ext cx="5883" cy="1005"/>
                        <a:chOff x="3142" y="8820"/>
                        <a:chExt cx="5883" cy="1005"/>
                      </a:xfrm>
                    </p:grpSpPr>
                    <p:cxnSp>
                      <p:nvCxnSpPr>
                        <p:cNvPr id="47214" name="AutoShape 110"/>
                        <p:cNvCxnSpPr>
                          <a:cxnSpLocks noChangeShapeType="1"/>
                        </p:cNvCxnSpPr>
                        <p:nvPr/>
                      </p:nvCxnSpPr>
                      <p:spPr bwMode="auto">
                        <a:xfrm flipH="1">
                          <a:off x="8760" y="8820"/>
                          <a:ext cx="265" cy="470"/>
                        </a:xfrm>
                        <a:prstGeom prst="straightConnector1">
                          <a:avLst/>
                        </a:prstGeom>
                        <a:noFill/>
                        <a:ln w="9525">
                          <a:solidFill>
                            <a:srgbClr val="000000"/>
                          </a:solidFill>
                          <a:round/>
                          <a:headEnd/>
                          <a:tailEnd/>
                        </a:ln>
                      </p:spPr>
                    </p:cxnSp>
                    <p:cxnSp>
                      <p:nvCxnSpPr>
                        <p:cNvPr id="47215" name="AutoShape 111"/>
                        <p:cNvCxnSpPr>
                          <a:cxnSpLocks noChangeShapeType="1"/>
                        </p:cNvCxnSpPr>
                        <p:nvPr/>
                      </p:nvCxnSpPr>
                      <p:spPr bwMode="auto">
                        <a:xfrm flipV="1">
                          <a:off x="8032" y="9290"/>
                          <a:ext cx="728" cy="535"/>
                        </a:xfrm>
                        <a:prstGeom prst="straightConnector1">
                          <a:avLst/>
                        </a:prstGeom>
                        <a:noFill/>
                        <a:ln w="9525">
                          <a:solidFill>
                            <a:srgbClr val="000000"/>
                          </a:solidFill>
                          <a:round/>
                          <a:headEnd/>
                          <a:tailEnd/>
                        </a:ln>
                      </p:spPr>
                    </p:cxnSp>
                    <p:grpSp>
                      <p:nvGrpSpPr>
                        <p:cNvPr id="47216" name="Group 112"/>
                        <p:cNvGrpSpPr>
                          <a:grpSpLocks/>
                        </p:cNvGrpSpPr>
                        <p:nvPr/>
                      </p:nvGrpSpPr>
                      <p:grpSpPr bwMode="auto">
                        <a:xfrm>
                          <a:off x="3142" y="8837"/>
                          <a:ext cx="5438" cy="988"/>
                          <a:chOff x="3142" y="8837"/>
                          <a:chExt cx="5438" cy="988"/>
                        </a:xfrm>
                      </p:grpSpPr>
                      <p:grpSp>
                        <p:nvGrpSpPr>
                          <p:cNvPr id="47217" name="Group 113"/>
                          <p:cNvGrpSpPr>
                            <a:grpSpLocks/>
                          </p:cNvGrpSpPr>
                          <p:nvPr/>
                        </p:nvGrpSpPr>
                        <p:grpSpPr bwMode="auto">
                          <a:xfrm>
                            <a:off x="3142" y="8837"/>
                            <a:ext cx="5438" cy="988"/>
                            <a:chOff x="3120" y="5727"/>
                            <a:chExt cx="5438" cy="988"/>
                          </a:xfrm>
                        </p:grpSpPr>
                        <p:cxnSp>
                          <p:nvCxnSpPr>
                            <p:cNvPr id="47218" name="AutoShape 114"/>
                            <p:cNvCxnSpPr>
                              <a:cxnSpLocks noChangeShapeType="1"/>
                            </p:cNvCxnSpPr>
                            <p:nvPr/>
                          </p:nvCxnSpPr>
                          <p:spPr bwMode="auto">
                            <a:xfrm>
                              <a:off x="3120" y="6180"/>
                              <a:ext cx="5438" cy="0"/>
                            </a:xfrm>
                            <a:prstGeom prst="straightConnector1">
                              <a:avLst/>
                            </a:prstGeom>
                            <a:noFill/>
                            <a:ln w="9525">
                              <a:solidFill>
                                <a:srgbClr val="000000"/>
                              </a:solidFill>
                              <a:round/>
                              <a:headEnd/>
                              <a:tailEnd/>
                            </a:ln>
                          </p:spPr>
                        </p:cxnSp>
                        <p:grpSp>
                          <p:nvGrpSpPr>
                            <p:cNvPr id="47219" name="Group 115"/>
                            <p:cNvGrpSpPr>
                              <a:grpSpLocks/>
                            </p:cNvGrpSpPr>
                            <p:nvPr/>
                          </p:nvGrpSpPr>
                          <p:grpSpPr bwMode="auto">
                            <a:xfrm>
                              <a:off x="3181" y="5727"/>
                              <a:ext cx="2423" cy="988"/>
                              <a:chOff x="3181" y="5727"/>
                              <a:chExt cx="2423" cy="988"/>
                            </a:xfrm>
                          </p:grpSpPr>
                          <p:grpSp>
                            <p:nvGrpSpPr>
                              <p:cNvPr id="47220" name="Group 116"/>
                              <p:cNvGrpSpPr>
                                <a:grpSpLocks/>
                              </p:cNvGrpSpPr>
                              <p:nvPr/>
                            </p:nvGrpSpPr>
                            <p:grpSpPr bwMode="auto">
                              <a:xfrm>
                                <a:off x="3583" y="5727"/>
                                <a:ext cx="2021" cy="453"/>
                                <a:chOff x="3583" y="5727"/>
                                <a:chExt cx="2021" cy="453"/>
                              </a:xfrm>
                            </p:grpSpPr>
                            <p:cxnSp>
                              <p:nvCxnSpPr>
                                <p:cNvPr id="47221" name="AutoShape 117"/>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222" name="AutoShape 118"/>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223" name="AutoShape 119"/>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224" name="AutoShape 120"/>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225" name="Group 121"/>
                              <p:cNvGrpSpPr>
                                <a:grpSpLocks/>
                              </p:cNvGrpSpPr>
                              <p:nvPr/>
                            </p:nvGrpSpPr>
                            <p:grpSpPr bwMode="auto">
                              <a:xfrm>
                                <a:off x="3181" y="6180"/>
                                <a:ext cx="2031" cy="535"/>
                                <a:chOff x="3181" y="6180"/>
                                <a:chExt cx="2031" cy="535"/>
                              </a:xfrm>
                            </p:grpSpPr>
                            <p:cxnSp>
                              <p:nvCxnSpPr>
                                <p:cNvPr id="47226" name="AutoShape 122"/>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227" name="AutoShape 123"/>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228" name="AutoShape 124"/>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229" name="AutoShape 125"/>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230" name="AutoShape 126"/>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nvGrpSpPr>
                            <p:cNvPr id="47231" name="Group 127"/>
                            <p:cNvGrpSpPr>
                              <a:grpSpLocks/>
                            </p:cNvGrpSpPr>
                            <p:nvPr/>
                          </p:nvGrpSpPr>
                          <p:grpSpPr bwMode="auto">
                            <a:xfrm>
                              <a:off x="5975" y="5727"/>
                              <a:ext cx="2423" cy="988"/>
                              <a:chOff x="3181" y="5727"/>
                              <a:chExt cx="2423" cy="988"/>
                            </a:xfrm>
                          </p:grpSpPr>
                          <p:grpSp>
                            <p:nvGrpSpPr>
                              <p:cNvPr id="47232" name="Group 128"/>
                              <p:cNvGrpSpPr>
                                <a:grpSpLocks/>
                              </p:cNvGrpSpPr>
                              <p:nvPr/>
                            </p:nvGrpSpPr>
                            <p:grpSpPr bwMode="auto">
                              <a:xfrm>
                                <a:off x="3583" y="5727"/>
                                <a:ext cx="2021" cy="453"/>
                                <a:chOff x="3583" y="5727"/>
                                <a:chExt cx="2021" cy="453"/>
                              </a:xfrm>
                            </p:grpSpPr>
                            <p:cxnSp>
                              <p:nvCxnSpPr>
                                <p:cNvPr id="47233" name="AutoShape 129"/>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234" name="AutoShape 130"/>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235" name="AutoShape 131"/>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236" name="AutoShape 132"/>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237" name="Group 133"/>
                              <p:cNvGrpSpPr>
                                <a:grpSpLocks/>
                              </p:cNvGrpSpPr>
                              <p:nvPr/>
                            </p:nvGrpSpPr>
                            <p:grpSpPr bwMode="auto">
                              <a:xfrm>
                                <a:off x="3181" y="6180"/>
                                <a:ext cx="2031" cy="535"/>
                                <a:chOff x="3181" y="6180"/>
                                <a:chExt cx="2031" cy="535"/>
                              </a:xfrm>
                            </p:grpSpPr>
                            <p:cxnSp>
                              <p:nvCxnSpPr>
                                <p:cNvPr id="47238" name="AutoShape 134"/>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239" name="AutoShape 135"/>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240" name="AutoShape 136"/>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241" name="AutoShape 137"/>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242" name="AutoShape 138"/>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cxnSp>
                        <p:nvCxnSpPr>
                          <p:cNvPr id="47243" name="AutoShape 139"/>
                          <p:cNvCxnSpPr>
                            <a:cxnSpLocks noChangeShapeType="1"/>
                          </p:cNvCxnSpPr>
                          <p:nvPr/>
                        </p:nvCxnSpPr>
                        <p:spPr bwMode="auto">
                          <a:xfrm flipV="1">
                            <a:off x="5626" y="8837"/>
                            <a:ext cx="579" cy="453"/>
                          </a:xfrm>
                          <a:prstGeom prst="straightConnector1">
                            <a:avLst/>
                          </a:prstGeom>
                          <a:noFill/>
                          <a:ln w="9525">
                            <a:solidFill>
                              <a:srgbClr val="000000"/>
                            </a:solidFill>
                            <a:round/>
                            <a:headEnd/>
                            <a:tailEnd/>
                          </a:ln>
                        </p:spPr>
                      </p:cxnSp>
                      <p:cxnSp>
                        <p:nvCxnSpPr>
                          <p:cNvPr id="47244" name="AutoShape 140"/>
                          <p:cNvCxnSpPr>
                            <a:cxnSpLocks noChangeShapeType="1"/>
                          </p:cNvCxnSpPr>
                          <p:nvPr/>
                        </p:nvCxnSpPr>
                        <p:spPr bwMode="auto">
                          <a:xfrm flipH="1">
                            <a:off x="5505" y="9290"/>
                            <a:ext cx="300" cy="535"/>
                          </a:xfrm>
                          <a:prstGeom prst="straightConnector1">
                            <a:avLst/>
                          </a:prstGeom>
                          <a:noFill/>
                          <a:ln w="9525">
                            <a:solidFill>
                              <a:srgbClr val="000000"/>
                            </a:solidFill>
                            <a:round/>
                            <a:headEnd/>
                            <a:tailEnd/>
                          </a:ln>
                        </p:spPr>
                      </p:cxnSp>
                    </p:grpSp>
                  </p:grpSp>
                </p:grpSp>
              </p:grpSp>
              <p:grpSp>
                <p:nvGrpSpPr>
                  <p:cNvPr id="47245" name="Group 141"/>
                  <p:cNvGrpSpPr>
                    <a:grpSpLocks/>
                  </p:cNvGrpSpPr>
                  <p:nvPr/>
                </p:nvGrpSpPr>
                <p:grpSpPr bwMode="auto">
                  <a:xfrm>
                    <a:off x="2565" y="13600"/>
                    <a:ext cx="6435" cy="1022"/>
                    <a:chOff x="2590" y="8820"/>
                    <a:chExt cx="6435" cy="1022"/>
                  </a:xfrm>
                </p:grpSpPr>
                <p:grpSp>
                  <p:nvGrpSpPr>
                    <p:cNvPr id="47246" name="Group 142"/>
                    <p:cNvGrpSpPr>
                      <a:grpSpLocks/>
                    </p:cNvGrpSpPr>
                    <p:nvPr/>
                  </p:nvGrpSpPr>
                  <p:grpSpPr bwMode="auto">
                    <a:xfrm>
                      <a:off x="2590" y="8820"/>
                      <a:ext cx="6435" cy="1005"/>
                      <a:chOff x="2590" y="8820"/>
                      <a:chExt cx="6435" cy="1005"/>
                    </a:xfrm>
                  </p:grpSpPr>
                  <p:cxnSp>
                    <p:nvCxnSpPr>
                      <p:cNvPr id="47247" name="AutoShape 143"/>
                      <p:cNvCxnSpPr>
                        <a:cxnSpLocks noChangeShapeType="1"/>
                      </p:cNvCxnSpPr>
                      <p:nvPr/>
                    </p:nvCxnSpPr>
                    <p:spPr bwMode="auto">
                      <a:xfrm>
                        <a:off x="2590" y="9825"/>
                        <a:ext cx="5442" cy="0"/>
                      </a:xfrm>
                      <a:prstGeom prst="straightConnector1">
                        <a:avLst/>
                      </a:prstGeom>
                      <a:noFill/>
                      <a:ln w="9525">
                        <a:solidFill>
                          <a:srgbClr val="000000"/>
                        </a:solidFill>
                        <a:round/>
                        <a:headEnd/>
                        <a:tailEnd/>
                      </a:ln>
                    </p:spPr>
                  </p:cxnSp>
                  <p:cxnSp>
                    <p:nvCxnSpPr>
                      <p:cNvPr id="47248" name="AutoShape 144"/>
                      <p:cNvCxnSpPr>
                        <a:cxnSpLocks noChangeShapeType="1"/>
                      </p:cNvCxnSpPr>
                      <p:nvPr/>
                    </p:nvCxnSpPr>
                    <p:spPr bwMode="auto">
                      <a:xfrm>
                        <a:off x="3583" y="8820"/>
                        <a:ext cx="5442" cy="0"/>
                      </a:xfrm>
                      <a:prstGeom prst="straightConnector1">
                        <a:avLst/>
                      </a:prstGeom>
                      <a:noFill/>
                      <a:ln w="9525">
                        <a:solidFill>
                          <a:srgbClr val="000000"/>
                        </a:solidFill>
                        <a:round/>
                        <a:headEnd/>
                        <a:tailEnd/>
                      </a:ln>
                    </p:spPr>
                  </p:cxnSp>
                  <p:cxnSp>
                    <p:nvCxnSpPr>
                      <p:cNvPr id="47249" name="AutoShape 145"/>
                      <p:cNvCxnSpPr>
                        <a:cxnSpLocks noChangeShapeType="1"/>
                      </p:cNvCxnSpPr>
                      <p:nvPr/>
                    </p:nvCxnSpPr>
                    <p:spPr bwMode="auto">
                      <a:xfrm flipV="1">
                        <a:off x="8032" y="8837"/>
                        <a:ext cx="908" cy="988"/>
                      </a:xfrm>
                      <a:prstGeom prst="straightConnector1">
                        <a:avLst/>
                      </a:prstGeom>
                      <a:noFill/>
                      <a:ln w="9525">
                        <a:solidFill>
                          <a:srgbClr val="000000"/>
                        </a:solidFill>
                        <a:round/>
                        <a:headEnd/>
                        <a:tailEnd/>
                      </a:ln>
                    </p:spPr>
                  </p:cxnSp>
                  <p:cxnSp>
                    <p:nvCxnSpPr>
                      <p:cNvPr id="47250" name="AutoShape 146"/>
                      <p:cNvCxnSpPr>
                        <a:cxnSpLocks noChangeShapeType="1"/>
                      </p:cNvCxnSpPr>
                      <p:nvPr/>
                    </p:nvCxnSpPr>
                    <p:spPr bwMode="auto">
                      <a:xfrm flipV="1">
                        <a:off x="2590" y="8837"/>
                        <a:ext cx="993" cy="988"/>
                      </a:xfrm>
                      <a:prstGeom prst="straightConnector1">
                        <a:avLst/>
                      </a:prstGeom>
                      <a:noFill/>
                      <a:ln w="9525">
                        <a:solidFill>
                          <a:srgbClr val="000000"/>
                        </a:solidFill>
                        <a:round/>
                        <a:headEnd/>
                        <a:tailEnd/>
                      </a:ln>
                    </p:spPr>
                  </p:cxnSp>
                </p:grpSp>
                <p:grpSp>
                  <p:nvGrpSpPr>
                    <p:cNvPr id="47251" name="Group 147"/>
                    <p:cNvGrpSpPr>
                      <a:grpSpLocks/>
                    </p:cNvGrpSpPr>
                    <p:nvPr/>
                  </p:nvGrpSpPr>
                  <p:grpSpPr bwMode="auto">
                    <a:xfrm>
                      <a:off x="2590" y="8837"/>
                      <a:ext cx="6435" cy="1005"/>
                      <a:chOff x="2590" y="8820"/>
                      <a:chExt cx="6435" cy="1005"/>
                    </a:xfrm>
                  </p:grpSpPr>
                  <p:grpSp>
                    <p:nvGrpSpPr>
                      <p:cNvPr id="47252" name="Group 148"/>
                      <p:cNvGrpSpPr>
                        <a:grpSpLocks/>
                      </p:cNvGrpSpPr>
                      <p:nvPr/>
                    </p:nvGrpSpPr>
                    <p:grpSpPr bwMode="auto">
                      <a:xfrm>
                        <a:off x="2590" y="8820"/>
                        <a:ext cx="993" cy="1005"/>
                        <a:chOff x="2590" y="8820"/>
                        <a:chExt cx="993" cy="1005"/>
                      </a:xfrm>
                    </p:grpSpPr>
                    <p:cxnSp>
                      <p:nvCxnSpPr>
                        <p:cNvPr id="47253" name="AutoShape 149"/>
                        <p:cNvCxnSpPr>
                          <a:cxnSpLocks noChangeShapeType="1"/>
                        </p:cNvCxnSpPr>
                        <p:nvPr/>
                      </p:nvCxnSpPr>
                      <p:spPr bwMode="auto">
                        <a:xfrm flipV="1">
                          <a:off x="2590" y="9290"/>
                          <a:ext cx="827" cy="535"/>
                        </a:xfrm>
                        <a:prstGeom prst="straightConnector1">
                          <a:avLst/>
                        </a:prstGeom>
                        <a:noFill/>
                        <a:ln w="9525">
                          <a:solidFill>
                            <a:srgbClr val="000000"/>
                          </a:solidFill>
                          <a:prstDash val="lgDash"/>
                          <a:round/>
                          <a:headEnd/>
                          <a:tailEnd/>
                        </a:ln>
                      </p:spPr>
                    </p:cxnSp>
                    <p:cxnSp>
                      <p:nvCxnSpPr>
                        <p:cNvPr id="47254" name="AutoShape 150"/>
                        <p:cNvCxnSpPr>
                          <a:cxnSpLocks noChangeShapeType="1"/>
                        </p:cNvCxnSpPr>
                        <p:nvPr/>
                      </p:nvCxnSpPr>
                      <p:spPr bwMode="auto">
                        <a:xfrm flipH="1">
                          <a:off x="3417" y="8820"/>
                          <a:ext cx="166" cy="470"/>
                        </a:xfrm>
                        <a:prstGeom prst="straightConnector1">
                          <a:avLst/>
                        </a:prstGeom>
                        <a:noFill/>
                        <a:ln w="9525">
                          <a:solidFill>
                            <a:srgbClr val="000000"/>
                          </a:solidFill>
                          <a:prstDash val="lgDash"/>
                          <a:round/>
                          <a:headEnd/>
                          <a:tailEnd/>
                        </a:ln>
                      </p:spPr>
                    </p:cxnSp>
                  </p:grpSp>
                  <p:grpSp>
                    <p:nvGrpSpPr>
                      <p:cNvPr id="47255" name="Group 151"/>
                      <p:cNvGrpSpPr>
                        <a:grpSpLocks/>
                      </p:cNvGrpSpPr>
                      <p:nvPr/>
                    </p:nvGrpSpPr>
                    <p:grpSpPr bwMode="auto">
                      <a:xfrm>
                        <a:off x="3142" y="8820"/>
                        <a:ext cx="5883" cy="1005"/>
                        <a:chOff x="3142" y="8820"/>
                        <a:chExt cx="5883" cy="1005"/>
                      </a:xfrm>
                    </p:grpSpPr>
                    <p:cxnSp>
                      <p:nvCxnSpPr>
                        <p:cNvPr id="47256" name="AutoShape 152"/>
                        <p:cNvCxnSpPr>
                          <a:cxnSpLocks noChangeShapeType="1"/>
                        </p:cNvCxnSpPr>
                        <p:nvPr/>
                      </p:nvCxnSpPr>
                      <p:spPr bwMode="auto">
                        <a:xfrm flipH="1">
                          <a:off x="8760" y="8820"/>
                          <a:ext cx="265" cy="470"/>
                        </a:xfrm>
                        <a:prstGeom prst="straightConnector1">
                          <a:avLst/>
                        </a:prstGeom>
                        <a:noFill/>
                        <a:ln w="9525">
                          <a:solidFill>
                            <a:srgbClr val="000000"/>
                          </a:solidFill>
                          <a:round/>
                          <a:headEnd/>
                          <a:tailEnd/>
                        </a:ln>
                      </p:spPr>
                    </p:cxnSp>
                    <p:cxnSp>
                      <p:nvCxnSpPr>
                        <p:cNvPr id="47257" name="AutoShape 153"/>
                        <p:cNvCxnSpPr>
                          <a:cxnSpLocks noChangeShapeType="1"/>
                        </p:cNvCxnSpPr>
                        <p:nvPr/>
                      </p:nvCxnSpPr>
                      <p:spPr bwMode="auto">
                        <a:xfrm flipV="1">
                          <a:off x="8032" y="9290"/>
                          <a:ext cx="728" cy="535"/>
                        </a:xfrm>
                        <a:prstGeom prst="straightConnector1">
                          <a:avLst/>
                        </a:prstGeom>
                        <a:noFill/>
                        <a:ln w="9525">
                          <a:solidFill>
                            <a:srgbClr val="000000"/>
                          </a:solidFill>
                          <a:round/>
                          <a:headEnd/>
                          <a:tailEnd/>
                        </a:ln>
                      </p:spPr>
                    </p:cxnSp>
                    <p:grpSp>
                      <p:nvGrpSpPr>
                        <p:cNvPr id="47258" name="Group 154"/>
                        <p:cNvGrpSpPr>
                          <a:grpSpLocks/>
                        </p:cNvGrpSpPr>
                        <p:nvPr/>
                      </p:nvGrpSpPr>
                      <p:grpSpPr bwMode="auto">
                        <a:xfrm>
                          <a:off x="3142" y="8837"/>
                          <a:ext cx="5438" cy="988"/>
                          <a:chOff x="3142" y="8837"/>
                          <a:chExt cx="5438" cy="988"/>
                        </a:xfrm>
                      </p:grpSpPr>
                      <p:grpSp>
                        <p:nvGrpSpPr>
                          <p:cNvPr id="47259" name="Group 155"/>
                          <p:cNvGrpSpPr>
                            <a:grpSpLocks/>
                          </p:cNvGrpSpPr>
                          <p:nvPr/>
                        </p:nvGrpSpPr>
                        <p:grpSpPr bwMode="auto">
                          <a:xfrm>
                            <a:off x="3142" y="8837"/>
                            <a:ext cx="5438" cy="988"/>
                            <a:chOff x="3120" y="5727"/>
                            <a:chExt cx="5438" cy="988"/>
                          </a:xfrm>
                        </p:grpSpPr>
                        <p:cxnSp>
                          <p:nvCxnSpPr>
                            <p:cNvPr id="47260" name="AutoShape 156"/>
                            <p:cNvCxnSpPr>
                              <a:cxnSpLocks noChangeShapeType="1"/>
                            </p:cNvCxnSpPr>
                            <p:nvPr/>
                          </p:nvCxnSpPr>
                          <p:spPr bwMode="auto">
                            <a:xfrm>
                              <a:off x="3120" y="6180"/>
                              <a:ext cx="5438" cy="0"/>
                            </a:xfrm>
                            <a:prstGeom prst="straightConnector1">
                              <a:avLst/>
                            </a:prstGeom>
                            <a:noFill/>
                            <a:ln w="9525">
                              <a:solidFill>
                                <a:srgbClr val="000000"/>
                              </a:solidFill>
                              <a:round/>
                              <a:headEnd/>
                              <a:tailEnd/>
                            </a:ln>
                          </p:spPr>
                        </p:cxnSp>
                        <p:grpSp>
                          <p:nvGrpSpPr>
                            <p:cNvPr id="47261" name="Group 157"/>
                            <p:cNvGrpSpPr>
                              <a:grpSpLocks/>
                            </p:cNvGrpSpPr>
                            <p:nvPr/>
                          </p:nvGrpSpPr>
                          <p:grpSpPr bwMode="auto">
                            <a:xfrm>
                              <a:off x="3181" y="5727"/>
                              <a:ext cx="2423" cy="988"/>
                              <a:chOff x="3181" y="5727"/>
                              <a:chExt cx="2423" cy="988"/>
                            </a:xfrm>
                          </p:grpSpPr>
                          <p:grpSp>
                            <p:nvGrpSpPr>
                              <p:cNvPr id="47262" name="Group 158"/>
                              <p:cNvGrpSpPr>
                                <a:grpSpLocks/>
                              </p:cNvGrpSpPr>
                              <p:nvPr/>
                            </p:nvGrpSpPr>
                            <p:grpSpPr bwMode="auto">
                              <a:xfrm>
                                <a:off x="3583" y="5727"/>
                                <a:ext cx="2021" cy="453"/>
                                <a:chOff x="3583" y="5727"/>
                                <a:chExt cx="2021" cy="453"/>
                              </a:xfrm>
                            </p:grpSpPr>
                            <p:cxnSp>
                              <p:nvCxnSpPr>
                                <p:cNvPr id="47263" name="AutoShape 159"/>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264" name="AutoShape 160"/>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265" name="AutoShape 161"/>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266" name="AutoShape 162"/>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267" name="Group 163"/>
                              <p:cNvGrpSpPr>
                                <a:grpSpLocks/>
                              </p:cNvGrpSpPr>
                              <p:nvPr/>
                            </p:nvGrpSpPr>
                            <p:grpSpPr bwMode="auto">
                              <a:xfrm>
                                <a:off x="3181" y="6180"/>
                                <a:ext cx="2031" cy="535"/>
                                <a:chOff x="3181" y="6180"/>
                                <a:chExt cx="2031" cy="535"/>
                              </a:xfrm>
                            </p:grpSpPr>
                            <p:cxnSp>
                              <p:nvCxnSpPr>
                                <p:cNvPr id="47268" name="AutoShape 164"/>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269" name="AutoShape 165"/>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270" name="AutoShape 166"/>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271" name="AutoShape 167"/>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272" name="AutoShape 168"/>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nvGrpSpPr>
                            <p:cNvPr id="47273" name="Group 169"/>
                            <p:cNvGrpSpPr>
                              <a:grpSpLocks/>
                            </p:cNvGrpSpPr>
                            <p:nvPr/>
                          </p:nvGrpSpPr>
                          <p:grpSpPr bwMode="auto">
                            <a:xfrm>
                              <a:off x="5975" y="5727"/>
                              <a:ext cx="2423" cy="988"/>
                              <a:chOff x="3181" y="5727"/>
                              <a:chExt cx="2423" cy="988"/>
                            </a:xfrm>
                          </p:grpSpPr>
                          <p:grpSp>
                            <p:nvGrpSpPr>
                              <p:cNvPr id="47274" name="Group 170"/>
                              <p:cNvGrpSpPr>
                                <a:grpSpLocks/>
                              </p:cNvGrpSpPr>
                              <p:nvPr/>
                            </p:nvGrpSpPr>
                            <p:grpSpPr bwMode="auto">
                              <a:xfrm>
                                <a:off x="3583" y="5727"/>
                                <a:ext cx="2021" cy="453"/>
                                <a:chOff x="3583" y="5727"/>
                                <a:chExt cx="2021" cy="453"/>
                              </a:xfrm>
                            </p:grpSpPr>
                            <p:cxnSp>
                              <p:nvCxnSpPr>
                                <p:cNvPr id="47275" name="AutoShape 171"/>
                                <p:cNvCxnSpPr>
                                  <a:cxnSpLocks noChangeShapeType="1"/>
                                </p:cNvCxnSpPr>
                                <p:nvPr/>
                              </p:nvCxnSpPr>
                              <p:spPr bwMode="auto">
                                <a:xfrm flipV="1">
                                  <a:off x="3583" y="5727"/>
                                  <a:ext cx="554" cy="453"/>
                                </a:xfrm>
                                <a:prstGeom prst="straightConnector1">
                                  <a:avLst/>
                                </a:prstGeom>
                                <a:noFill/>
                                <a:ln w="9525">
                                  <a:solidFill>
                                    <a:srgbClr val="000000"/>
                                  </a:solidFill>
                                  <a:round/>
                                  <a:headEnd/>
                                  <a:tailEnd/>
                                </a:ln>
                              </p:spPr>
                            </p:cxnSp>
                            <p:cxnSp>
                              <p:nvCxnSpPr>
                                <p:cNvPr id="47276" name="AutoShape 172"/>
                                <p:cNvCxnSpPr>
                                  <a:cxnSpLocks noChangeShapeType="1"/>
                                </p:cNvCxnSpPr>
                                <p:nvPr/>
                              </p:nvCxnSpPr>
                              <p:spPr bwMode="auto">
                                <a:xfrm flipV="1">
                                  <a:off x="4074" y="5727"/>
                                  <a:ext cx="554" cy="453"/>
                                </a:xfrm>
                                <a:prstGeom prst="straightConnector1">
                                  <a:avLst/>
                                </a:prstGeom>
                                <a:noFill/>
                                <a:ln w="9525">
                                  <a:solidFill>
                                    <a:srgbClr val="000000"/>
                                  </a:solidFill>
                                  <a:round/>
                                  <a:headEnd/>
                                  <a:tailEnd/>
                                </a:ln>
                              </p:spPr>
                            </p:cxnSp>
                            <p:cxnSp>
                              <p:nvCxnSpPr>
                                <p:cNvPr id="47277" name="AutoShape 173"/>
                                <p:cNvCxnSpPr>
                                  <a:cxnSpLocks noChangeShapeType="1"/>
                                </p:cNvCxnSpPr>
                                <p:nvPr/>
                              </p:nvCxnSpPr>
                              <p:spPr bwMode="auto">
                                <a:xfrm flipV="1">
                                  <a:off x="4572" y="5727"/>
                                  <a:ext cx="554" cy="453"/>
                                </a:xfrm>
                                <a:prstGeom prst="straightConnector1">
                                  <a:avLst/>
                                </a:prstGeom>
                                <a:noFill/>
                                <a:ln w="9525">
                                  <a:solidFill>
                                    <a:srgbClr val="000000"/>
                                  </a:solidFill>
                                  <a:round/>
                                  <a:headEnd/>
                                  <a:tailEnd/>
                                </a:ln>
                              </p:spPr>
                            </p:cxnSp>
                            <p:cxnSp>
                              <p:nvCxnSpPr>
                                <p:cNvPr id="47278" name="AutoShape 174"/>
                                <p:cNvCxnSpPr>
                                  <a:cxnSpLocks noChangeShapeType="1"/>
                                </p:cNvCxnSpPr>
                                <p:nvPr/>
                              </p:nvCxnSpPr>
                              <p:spPr bwMode="auto">
                                <a:xfrm flipV="1">
                                  <a:off x="5050" y="5727"/>
                                  <a:ext cx="554" cy="453"/>
                                </a:xfrm>
                                <a:prstGeom prst="straightConnector1">
                                  <a:avLst/>
                                </a:prstGeom>
                                <a:noFill/>
                                <a:ln w="9525">
                                  <a:solidFill>
                                    <a:srgbClr val="000000"/>
                                  </a:solidFill>
                                  <a:round/>
                                  <a:headEnd/>
                                  <a:tailEnd/>
                                </a:ln>
                              </p:spPr>
                            </p:cxnSp>
                          </p:grpSp>
                          <p:grpSp>
                            <p:nvGrpSpPr>
                              <p:cNvPr id="47279" name="Group 175"/>
                              <p:cNvGrpSpPr>
                                <a:grpSpLocks/>
                              </p:cNvGrpSpPr>
                              <p:nvPr/>
                            </p:nvGrpSpPr>
                            <p:grpSpPr bwMode="auto">
                              <a:xfrm>
                                <a:off x="3181" y="6180"/>
                                <a:ext cx="2031" cy="535"/>
                                <a:chOff x="3181" y="6180"/>
                                <a:chExt cx="2031" cy="535"/>
                              </a:xfrm>
                            </p:grpSpPr>
                            <p:cxnSp>
                              <p:nvCxnSpPr>
                                <p:cNvPr id="47280" name="AutoShape 176"/>
                                <p:cNvCxnSpPr>
                                  <a:cxnSpLocks noChangeShapeType="1"/>
                                </p:cNvCxnSpPr>
                                <p:nvPr/>
                              </p:nvCxnSpPr>
                              <p:spPr bwMode="auto">
                                <a:xfrm flipH="1">
                                  <a:off x="3181" y="6180"/>
                                  <a:ext cx="236" cy="535"/>
                                </a:xfrm>
                                <a:prstGeom prst="straightConnector1">
                                  <a:avLst/>
                                </a:prstGeom>
                                <a:noFill/>
                                <a:ln w="9525">
                                  <a:solidFill>
                                    <a:srgbClr val="000000"/>
                                  </a:solidFill>
                                  <a:round/>
                                  <a:headEnd/>
                                  <a:tailEnd/>
                                </a:ln>
                              </p:spPr>
                            </p:cxnSp>
                            <p:cxnSp>
                              <p:nvCxnSpPr>
                                <p:cNvPr id="47281" name="AutoShape 177"/>
                                <p:cNvCxnSpPr>
                                  <a:cxnSpLocks noChangeShapeType="1"/>
                                </p:cNvCxnSpPr>
                                <p:nvPr/>
                              </p:nvCxnSpPr>
                              <p:spPr bwMode="auto">
                                <a:xfrm flipH="1">
                                  <a:off x="3657" y="6180"/>
                                  <a:ext cx="236" cy="535"/>
                                </a:xfrm>
                                <a:prstGeom prst="straightConnector1">
                                  <a:avLst/>
                                </a:prstGeom>
                                <a:noFill/>
                                <a:ln w="9525">
                                  <a:solidFill>
                                    <a:srgbClr val="000000"/>
                                  </a:solidFill>
                                  <a:round/>
                                  <a:headEnd/>
                                  <a:tailEnd/>
                                </a:ln>
                              </p:spPr>
                            </p:cxnSp>
                            <p:cxnSp>
                              <p:nvCxnSpPr>
                                <p:cNvPr id="47282" name="AutoShape 178"/>
                                <p:cNvCxnSpPr>
                                  <a:cxnSpLocks noChangeShapeType="1"/>
                                </p:cNvCxnSpPr>
                                <p:nvPr/>
                              </p:nvCxnSpPr>
                              <p:spPr bwMode="auto">
                                <a:xfrm flipH="1">
                                  <a:off x="4074" y="6180"/>
                                  <a:ext cx="236" cy="535"/>
                                </a:xfrm>
                                <a:prstGeom prst="straightConnector1">
                                  <a:avLst/>
                                </a:prstGeom>
                                <a:noFill/>
                                <a:ln w="9525">
                                  <a:solidFill>
                                    <a:srgbClr val="000000"/>
                                  </a:solidFill>
                                  <a:round/>
                                  <a:headEnd/>
                                  <a:tailEnd/>
                                </a:ln>
                              </p:spPr>
                            </p:cxnSp>
                            <p:cxnSp>
                              <p:nvCxnSpPr>
                                <p:cNvPr id="47283" name="AutoShape 179"/>
                                <p:cNvCxnSpPr>
                                  <a:cxnSpLocks noChangeShapeType="1"/>
                                </p:cNvCxnSpPr>
                                <p:nvPr/>
                              </p:nvCxnSpPr>
                              <p:spPr bwMode="auto">
                                <a:xfrm flipH="1">
                                  <a:off x="4550" y="6180"/>
                                  <a:ext cx="236" cy="535"/>
                                </a:xfrm>
                                <a:prstGeom prst="straightConnector1">
                                  <a:avLst/>
                                </a:prstGeom>
                                <a:noFill/>
                                <a:ln w="9525">
                                  <a:solidFill>
                                    <a:srgbClr val="000000"/>
                                  </a:solidFill>
                                  <a:round/>
                                  <a:headEnd/>
                                  <a:tailEnd/>
                                </a:ln>
                              </p:spPr>
                            </p:cxnSp>
                            <p:cxnSp>
                              <p:nvCxnSpPr>
                                <p:cNvPr id="47284" name="AutoShape 180"/>
                                <p:cNvCxnSpPr>
                                  <a:cxnSpLocks noChangeShapeType="1"/>
                                </p:cNvCxnSpPr>
                                <p:nvPr/>
                              </p:nvCxnSpPr>
                              <p:spPr bwMode="auto">
                                <a:xfrm flipH="1">
                                  <a:off x="4976" y="6180"/>
                                  <a:ext cx="236" cy="535"/>
                                </a:xfrm>
                                <a:prstGeom prst="straightConnector1">
                                  <a:avLst/>
                                </a:prstGeom>
                                <a:noFill/>
                                <a:ln w="9525">
                                  <a:solidFill>
                                    <a:srgbClr val="000000"/>
                                  </a:solidFill>
                                  <a:round/>
                                  <a:headEnd/>
                                  <a:tailEnd/>
                                </a:ln>
                              </p:spPr>
                            </p:cxnSp>
                          </p:grpSp>
                        </p:grpSp>
                      </p:grpSp>
                      <p:cxnSp>
                        <p:nvCxnSpPr>
                          <p:cNvPr id="47285" name="AutoShape 181"/>
                          <p:cNvCxnSpPr>
                            <a:cxnSpLocks noChangeShapeType="1"/>
                          </p:cNvCxnSpPr>
                          <p:nvPr/>
                        </p:nvCxnSpPr>
                        <p:spPr bwMode="auto">
                          <a:xfrm flipV="1">
                            <a:off x="5626" y="8837"/>
                            <a:ext cx="579" cy="453"/>
                          </a:xfrm>
                          <a:prstGeom prst="straightConnector1">
                            <a:avLst/>
                          </a:prstGeom>
                          <a:noFill/>
                          <a:ln w="9525">
                            <a:solidFill>
                              <a:srgbClr val="000000"/>
                            </a:solidFill>
                            <a:round/>
                            <a:headEnd/>
                            <a:tailEnd/>
                          </a:ln>
                        </p:spPr>
                      </p:cxnSp>
                      <p:cxnSp>
                        <p:nvCxnSpPr>
                          <p:cNvPr id="47286" name="AutoShape 182"/>
                          <p:cNvCxnSpPr>
                            <a:cxnSpLocks noChangeShapeType="1"/>
                          </p:cNvCxnSpPr>
                          <p:nvPr/>
                        </p:nvCxnSpPr>
                        <p:spPr bwMode="auto">
                          <a:xfrm flipH="1">
                            <a:off x="5505" y="9290"/>
                            <a:ext cx="300" cy="535"/>
                          </a:xfrm>
                          <a:prstGeom prst="straightConnector1">
                            <a:avLst/>
                          </a:prstGeom>
                          <a:noFill/>
                          <a:ln w="9525">
                            <a:solidFill>
                              <a:srgbClr val="000000"/>
                            </a:solidFill>
                            <a:round/>
                            <a:headEnd/>
                            <a:tailEnd/>
                          </a:ln>
                        </p:spPr>
                      </p:cxnSp>
                    </p:grpSp>
                  </p:grpSp>
                </p:grpSp>
              </p:grpSp>
            </p:grpSp>
          </p:grpSp>
          <p:grpSp>
            <p:nvGrpSpPr>
              <p:cNvPr id="47287" name="Group 183"/>
              <p:cNvGrpSpPr>
                <a:grpSpLocks/>
              </p:cNvGrpSpPr>
              <p:nvPr/>
            </p:nvGrpSpPr>
            <p:grpSpPr bwMode="auto">
              <a:xfrm>
                <a:off x="2119" y="5385"/>
                <a:ext cx="8657" cy="10171"/>
                <a:chOff x="2119" y="5385"/>
                <a:chExt cx="8657" cy="10171"/>
              </a:xfrm>
            </p:grpSpPr>
            <p:grpSp>
              <p:nvGrpSpPr>
                <p:cNvPr id="47288" name="Group 184"/>
                <p:cNvGrpSpPr>
                  <a:grpSpLocks/>
                </p:cNvGrpSpPr>
                <p:nvPr/>
              </p:nvGrpSpPr>
              <p:grpSpPr bwMode="auto">
                <a:xfrm>
                  <a:off x="8855" y="14636"/>
                  <a:ext cx="1034" cy="920"/>
                  <a:chOff x="8855" y="14636"/>
                  <a:chExt cx="1034" cy="920"/>
                </a:xfrm>
              </p:grpSpPr>
              <p:cxnSp>
                <p:nvCxnSpPr>
                  <p:cNvPr id="47289" name="AutoShape 185"/>
                  <p:cNvCxnSpPr>
                    <a:cxnSpLocks noChangeShapeType="1"/>
                  </p:cNvCxnSpPr>
                  <p:nvPr/>
                </p:nvCxnSpPr>
                <p:spPr bwMode="auto">
                  <a:xfrm flipV="1">
                    <a:off x="8855" y="14636"/>
                    <a:ext cx="972" cy="920"/>
                  </a:xfrm>
                  <a:prstGeom prst="straightConnector1">
                    <a:avLst/>
                  </a:prstGeom>
                  <a:noFill/>
                  <a:ln w="9525">
                    <a:solidFill>
                      <a:srgbClr val="000000"/>
                    </a:solidFill>
                    <a:round/>
                    <a:headEnd type="triangle" w="med" len="med"/>
                    <a:tailEnd type="triangle" w="med" len="med"/>
                  </a:ln>
                </p:spPr>
              </p:cxnSp>
              <p:sp>
                <p:nvSpPr>
                  <p:cNvPr id="47290" name="Text Box 186"/>
                  <p:cNvSpPr txBox="1">
                    <a:spLocks noChangeArrowheads="1"/>
                  </p:cNvSpPr>
                  <p:nvPr/>
                </p:nvSpPr>
                <p:spPr bwMode="auto">
                  <a:xfrm>
                    <a:off x="9010" y="14811"/>
                    <a:ext cx="879" cy="487"/>
                  </a:xfrm>
                  <a:prstGeom prst="rect">
                    <a:avLst/>
                  </a:prstGeom>
                  <a:solidFill>
                    <a:srgbClr val="FFFFFF"/>
                  </a:solidFill>
                  <a:ln w="9525">
                    <a:noFill/>
                    <a:prstDash val="lgDash"/>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4 feet</a:t>
                    </a:r>
                    <a:endParaRPr kumimoji="0" lang="en-US" sz="1800" b="0" i="0" u="none" strike="noStrike" cap="none" normalizeH="0" baseline="0" smtClean="0">
                      <a:ln>
                        <a:noFill/>
                      </a:ln>
                      <a:solidFill>
                        <a:schemeClr val="tx1"/>
                      </a:solidFill>
                      <a:effectLst/>
                      <a:latin typeface="Times New Roman" pitchFamily="18" charset="0"/>
                      <a:cs typeface="Times New Roman" pitchFamily="18" charset="0"/>
                    </a:endParaRPr>
                  </a:p>
                </p:txBody>
              </p:sp>
            </p:grpSp>
            <p:grpSp>
              <p:nvGrpSpPr>
                <p:cNvPr id="47291" name="Group 187"/>
                <p:cNvGrpSpPr>
                  <a:grpSpLocks/>
                </p:cNvGrpSpPr>
                <p:nvPr/>
              </p:nvGrpSpPr>
              <p:grpSpPr bwMode="auto">
                <a:xfrm>
                  <a:off x="2119" y="5385"/>
                  <a:ext cx="8657" cy="8888"/>
                  <a:chOff x="2119" y="5385"/>
                  <a:chExt cx="8657" cy="8888"/>
                </a:xfrm>
              </p:grpSpPr>
              <p:grpSp>
                <p:nvGrpSpPr>
                  <p:cNvPr id="47292" name="Group 188"/>
                  <p:cNvGrpSpPr>
                    <a:grpSpLocks/>
                  </p:cNvGrpSpPr>
                  <p:nvPr/>
                </p:nvGrpSpPr>
                <p:grpSpPr bwMode="auto">
                  <a:xfrm>
                    <a:off x="2119" y="6403"/>
                    <a:ext cx="1103" cy="2752"/>
                    <a:chOff x="2119" y="6403"/>
                    <a:chExt cx="1103" cy="2752"/>
                  </a:xfrm>
                </p:grpSpPr>
                <p:cxnSp>
                  <p:nvCxnSpPr>
                    <p:cNvPr id="47293" name="AutoShape 189"/>
                    <p:cNvCxnSpPr>
                      <a:cxnSpLocks noChangeShapeType="1"/>
                    </p:cNvCxnSpPr>
                    <p:nvPr/>
                  </p:nvCxnSpPr>
                  <p:spPr bwMode="auto">
                    <a:xfrm>
                      <a:off x="2693" y="6403"/>
                      <a:ext cx="0" cy="2752"/>
                    </a:xfrm>
                    <a:prstGeom prst="straightConnector1">
                      <a:avLst/>
                    </a:prstGeom>
                    <a:noFill/>
                    <a:ln w="9525">
                      <a:solidFill>
                        <a:srgbClr val="000000"/>
                      </a:solidFill>
                      <a:round/>
                      <a:headEnd type="triangle" w="med" len="med"/>
                      <a:tailEnd type="triangle" w="med" len="med"/>
                    </a:ln>
                  </p:spPr>
                </p:cxnSp>
                <p:sp>
                  <p:nvSpPr>
                    <p:cNvPr id="47294" name="Text Box 190"/>
                    <p:cNvSpPr txBox="1">
                      <a:spLocks noChangeArrowheads="1"/>
                    </p:cNvSpPr>
                    <p:nvPr/>
                  </p:nvSpPr>
                  <p:spPr bwMode="auto">
                    <a:xfrm>
                      <a:off x="2119" y="7463"/>
                      <a:ext cx="1103" cy="48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1.5 feet</a:t>
                      </a:r>
                      <a:endParaRPr kumimoji="0" lang="en-US" sz="1800" b="0" i="0" u="none" strike="noStrike" cap="none" normalizeH="0" baseline="0" smtClean="0">
                        <a:ln>
                          <a:noFill/>
                        </a:ln>
                        <a:solidFill>
                          <a:schemeClr val="tx1"/>
                        </a:solidFill>
                        <a:effectLst/>
                        <a:latin typeface="Times New Roman" pitchFamily="18" charset="0"/>
                        <a:cs typeface="Times New Roman" pitchFamily="18" charset="0"/>
                      </a:endParaRPr>
                    </a:p>
                  </p:txBody>
                </p:sp>
              </p:grpSp>
              <p:grpSp>
                <p:nvGrpSpPr>
                  <p:cNvPr id="47295" name="Group 191"/>
                  <p:cNvGrpSpPr>
                    <a:grpSpLocks/>
                  </p:cNvGrpSpPr>
                  <p:nvPr/>
                </p:nvGrpSpPr>
                <p:grpSpPr bwMode="auto">
                  <a:xfrm>
                    <a:off x="2119" y="9166"/>
                    <a:ext cx="1103" cy="2752"/>
                    <a:chOff x="2119" y="6403"/>
                    <a:chExt cx="1103" cy="2752"/>
                  </a:xfrm>
                </p:grpSpPr>
                <p:cxnSp>
                  <p:nvCxnSpPr>
                    <p:cNvPr id="47296" name="AutoShape 192"/>
                    <p:cNvCxnSpPr>
                      <a:cxnSpLocks noChangeShapeType="1"/>
                    </p:cNvCxnSpPr>
                    <p:nvPr/>
                  </p:nvCxnSpPr>
                  <p:spPr bwMode="auto">
                    <a:xfrm>
                      <a:off x="2693" y="6403"/>
                      <a:ext cx="0" cy="2752"/>
                    </a:xfrm>
                    <a:prstGeom prst="straightConnector1">
                      <a:avLst/>
                    </a:prstGeom>
                    <a:noFill/>
                    <a:ln w="9525">
                      <a:solidFill>
                        <a:srgbClr val="000000"/>
                      </a:solidFill>
                      <a:round/>
                      <a:headEnd type="triangle" w="med" len="med"/>
                      <a:tailEnd type="triangle" w="med" len="med"/>
                    </a:ln>
                  </p:spPr>
                </p:cxnSp>
                <p:sp>
                  <p:nvSpPr>
                    <p:cNvPr id="47297" name="Text Box 193"/>
                    <p:cNvSpPr txBox="1">
                      <a:spLocks noChangeArrowheads="1"/>
                    </p:cNvSpPr>
                    <p:nvPr/>
                  </p:nvSpPr>
                  <p:spPr bwMode="auto">
                    <a:xfrm>
                      <a:off x="2119" y="7463"/>
                      <a:ext cx="1103" cy="48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1.5 feet</a:t>
                      </a:r>
                      <a:endParaRPr kumimoji="0" lang="en-US" sz="1800" b="0" i="0" u="none" strike="noStrike" cap="none" normalizeH="0" baseline="0" smtClean="0">
                        <a:ln>
                          <a:noFill/>
                        </a:ln>
                        <a:solidFill>
                          <a:schemeClr val="tx1"/>
                        </a:solidFill>
                        <a:effectLst/>
                        <a:latin typeface="Times New Roman" pitchFamily="18" charset="0"/>
                        <a:cs typeface="Times New Roman" pitchFamily="18" charset="0"/>
                      </a:endParaRPr>
                    </a:p>
                  </p:txBody>
                </p:sp>
              </p:grpSp>
              <p:grpSp>
                <p:nvGrpSpPr>
                  <p:cNvPr id="47298" name="Group 194"/>
                  <p:cNvGrpSpPr>
                    <a:grpSpLocks/>
                  </p:cNvGrpSpPr>
                  <p:nvPr/>
                </p:nvGrpSpPr>
                <p:grpSpPr bwMode="auto">
                  <a:xfrm>
                    <a:off x="2119" y="11951"/>
                    <a:ext cx="1103" cy="2322"/>
                    <a:chOff x="2119" y="6403"/>
                    <a:chExt cx="1103" cy="2752"/>
                  </a:xfrm>
                </p:grpSpPr>
                <p:cxnSp>
                  <p:nvCxnSpPr>
                    <p:cNvPr id="47299" name="AutoShape 195"/>
                    <p:cNvCxnSpPr>
                      <a:cxnSpLocks noChangeShapeType="1"/>
                    </p:cNvCxnSpPr>
                    <p:nvPr/>
                  </p:nvCxnSpPr>
                  <p:spPr bwMode="auto">
                    <a:xfrm>
                      <a:off x="2693" y="6403"/>
                      <a:ext cx="0" cy="2752"/>
                    </a:xfrm>
                    <a:prstGeom prst="straightConnector1">
                      <a:avLst/>
                    </a:prstGeom>
                    <a:noFill/>
                    <a:ln w="9525">
                      <a:solidFill>
                        <a:srgbClr val="000000"/>
                      </a:solidFill>
                      <a:round/>
                      <a:headEnd type="triangle" w="med" len="med"/>
                      <a:tailEnd type="triangle" w="med" len="med"/>
                    </a:ln>
                  </p:spPr>
                </p:cxnSp>
                <p:sp>
                  <p:nvSpPr>
                    <p:cNvPr id="47300" name="Text Box 196"/>
                    <p:cNvSpPr txBox="1">
                      <a:spLocks noChangeArrowheads="1"/>
                    </p:cNvSpPr>
                    <p:nvPr/>
                  </p:nvSpPr>
                  <p:spPr bwMode="auto">
                    <a:xfrm>
                      <a:off x="2119" y="7463"/>
                      <a:ext cx="1103" cy="48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1.5 feet</a:t>
                      </a:r>
                      <a:endParaRPr kumimoji="0" lang="en-US" sz="1800" b="0" i="0" u="none" strike="noStrike" cap="none" normalizeH="0" baseline="0" smtClean="0">
                        <a:ln>
                          <a:noFill/>
                        </a:ln>
                        <a:solidFill>
                          <a:schemeClr val="tx1"/>
                        </a:solidFill>
                        <a:effectLst/>
                        <a:latin typeface="Times New Roman" pitchFamily="18" charset="0"/>
                        <a:cs typeface="Times New Roman" pitchFamily="18" charset="0"/>
                      </a:endParaRPr>
                    </a:p>
                  </p:txBody>
                </p:sp>
              </p:grpSp>
              <p:cxnSp>
                <p:nvCxnSpPr>
                  <p:cNvPr id="47301" name="AutoShape 197"/>
                  <p:cNvCxnSpPr>
                    <a:cxnSpLocks noChangeShapeType="1"/>
                  </p:cNvCxnSpPr>
                  <p:nvPr/>
                </p:nvCxnSpPr>
                <p:spPr bwMode="auto">
                  <a:xfrm>
                    <a:off x="10061" y="5385"/>
                    <a:ext cx="56" cy="7920"/>
                  </a:xfrm>
                  <a:prstGeom prst="straightConnector1">
                    <a:avLst/>
                  </a:prstGeom>
                  <a:noFill/>
                  <a:ln w="9525">
                    <a:solidFill>
                      <a:srgbClr val="000000"/>
                    </a:solidFill>
                    <a:round/>
                    <a:headEnd type="triangle" w="med" len="med"/>
                    <a:tailEnd type="triangle" w="med" len="med"/>
                  </a:ln>
                </p:spPr>
              </p:cxnSp>
              <p:sp>
                <p:nvSpPr>
                  <p:cNvPr id="47302" name="Text Box 198"/>
                  <p:cNvSpPr txBox="1">
                    <a:spLocks noChangeArrowheads="1"/>
                  </p:cNvSpPr>
                  <p:nvPr/>
                </p:nvSpPr>
                <p:spPr bwMode="auto">
                  <a:xfrm>
                    <a:off x="9897" y="9166"/>
                    <a:ext cx="879" cy="487"/>
                  </a:xfrm>
                  <a:prstGeom prst="rect">
                    <a:avLst/>
                  </a:prstGeom>
                  <a:solidFill>
                    <a:srgbClr val="FFFFFF"/>
                  </a:solidFill>
                  <a:ln w="9525">
                    <a:noFill/>
                    <a:prstDash val="lgDash"/>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4.5</a:t>
                    </a:r>
                    <a:endParaRPr kumimoji="0" lang="en-US" sz="1800" b="0" i="0" u="none" strike="noStrike" cap="none" normalizeH="0" baseline="0" smtClean="0">
                      <a:ln>
                        <a:noFill/>
                      </a:ln>
                      <a:solidFill>
                        <a:schemeClr val="tx1"/>
                      </a:solidFill>
                      <a:effectLst/>
                      <a:latin typeface="Times New Roman" pitchFamily="18" charset="0"/>
                      <a:cs typeface="Times New Roman" pitchFamily="18" charset="0"/>
                    </a:endParaRPr>
                  </a:p>
                </p:txBody>
              </p:sp>
            </p:grpSp>
          </p:grpSp>
        </p:grpSp>
        <p:grpSp>
          <p:nvGrpSpPr>
            <p:cNvPr id="47303" name="Group 199"/>
            <p:cNvGrpSpPr>
              <a:grpSpLocks/>
            </p:cNvGrpSpPr>
            <p:nvPr/>
          </p:nvGrpSpPr>
          <p:grpSpPr bwMode="auto">
            <a:xfrm>
              <a:off x="4410" y="5031"/>
              <a:ext cx="5442" cy="487"/>
              <a:chOff x="4410" y="5031"/>
              <a:chExt cx="5442" cy="487"/>
            </a:xfrm>
          </p:grpSpPr>
          <p:cxnSp>
            <p:nvCxnSpPr>
              <p:cNvPr id="47304" name="AutoShape 200"/>
              <p:cNvCxnSpPr>
                <a:cxnSpLocks noChangeShapeType="1"/>
              </p:cNvCxnSpPr>
              <p:nvPr/>
            </p:nvCxnSpPr>
            <p:spPr bwMode="auto">
              <a:xfrm>
                <a:off x="4410" y="5366"/>
                <a:ext cx="5442" cy="0"/>
              </a:xfrm>
              <a:prstGeom prst="straightConnector1">
                <a:avLst/>
              </a:prstGeom>
              <a:noFill/>
              <a:ln w="9525">
                <a:solidFill>
                  <a:srgbClr val="000000"/>
                </a:solidFill>
                <a:round/>
                <a:headEnd type="triangle" w="med" len="med"/>
                <a:tailEnd type="triangle" w="med" len="med"/>
              </a:ln>
            </p:spPr>
          </p:cxnSp>
          <p:sp>
            <p:nvSpPr>
              <p:cNvPr id="47305" name="Text Box 201"/>
              <p:cNvSpPr txBox="1">
                <a:spLocks noChangeArrowheads="1"/>
              </p:cNvSpPr>
              <p:nvPr/>
            </p:nvSpPr>
            <p:spPr bwMode="auto">
              <a:xfrm>
                <a:off x="6682" y="5031"/>
                <a:ext cx="1010" cy="4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cs typeface="Times New Roman" pitchFamily="18" charset="0"/>
                  </a:rPr>
                  <a:t>8 feet</a:t>
                </a:r>
                <a:endParaRPr kumimoji="0" lang="en-US" sz="1800" b="0" i="0" u="none" strike="noStrike" cap="none" normalizeH="0" baseline="0" smtClean="0">
                  <a:ln>
                    <a:noFill/>
                  </a:ln>
                  <a:solidFill>
                    <a:schemeClr val="tx1"/>
                  </a:solidFill>
                  <a:effectLst/>
                  <a:latin typeface="Times New Roman" pitchFamily="18" charset="0"/>
                  <a:cs typeface="Times New Roman" pitchFamily="18" charset="0"/>
                </a:endParaRPr>
              </a:p>
            </p:txBody>
          </p:sp>
        </p:grpSp>
      </p:grpSp>
      <p:sp>
        <p:nvSpPr>
          <p:cNvPr id="202" name="TextBox 201"/>
          <p:cNvSpPr txBox="1"/>
          <p:nvPr/>
        </p:nvSpPr>
        <p:spPr>
          <a:xfrm>
            <a:off x="2895600" y="6172200"/>
            <a:ext cx="2657779" cy="369332"/>
          </a:xfrm>
          <a:prstGeom prst="rect">
            <a:avLst/>
          </a:prstGeom>
          <a:noFill/>
        </p:spPr>
        <p:txBody>
          <a:bodyPr wrap="none" rtlCol="0">
            <a:spAutoFit/>
          </a:bodyPr>
          <a:lstStyle/>
          <a:p>
            <a:r>
              <a:rPr lang="en-US" b="1" dirty="0" smtClean="0">
                <a:latin typeface="Times New Roman" pitchFamily="18" charset="0"/>
                <a:cs typeface="Times New Roman" pitchFamily="18" charset="0"/>
              </a:rPr>
              <a:t>Structure of growing bed</a:t>
            </a:r>
            <a:endParaRPr lang="en-US" b="1" dirty="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180423105931.jpg"/>
          <p:cNvPicPr>
            <a:picLocks noChangeAspect="1"/>
          </p:cNvPicPr>
          <p:nvPr/>
        </p:nvPicPr>
        <p:blipFill>
          <a:blip r:embed="rId2" cstate="print"/>
          <a:stretch>
            <a:fillRect/>
          </a:stretch>
        </p:blipFill>
        <p:spPr>
          <a:xfrm>
            <a:off x="990600" y="381000"/>
            <a:ext cx="7721600" cy="5105400"/>
          </a:xfrm>
          <a:prstGeom prst="rect">
            <a:avLst/>
          </a:prstGeom>
        </p:spPr>
      </p:pic>
      <p:sp>
        <p:nvSpPr>
          <p:cNvPr id="3" name="TextBox 2"/>
          <p:cNvSpPr txBox="1"/>
          <p:nvPr/>
        </p:nvSpPr>
        <p:spPr>
          <a:xfrm>
            <a:off x="3581400" y="6019800"/>
            <a:ext cx="1828193" cy="461665"/>
          </a:xfrm>
          <a:prstGeom prst="rect">
            <a:avLst/>
          </a:prstGeom>
          <a:noFill/>
        </p:spPr>
        <p:txBody>
          <a:bodyPr wrap="none" rtlCol="0">
            <a:spAutoFit/>
          </a:bodyPr>
          <a:lstStyle/>
          <a:p>
            <a:r>
              <a:rPr lang="en-US" sz="2400" b="1" dirty="0" smtClean="0"/>
              <a:t>Growing Bed</a:t>
            </a:r>
            <a:endParaRPr lang="en-US" sz="2400" b="1"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2286000"/>
            <a:ext cx="6248400" cy="2585323"/>
          </a:xfrm>
          <a:prstGeom prst="rect">
            <a:avLst/>
          </a:prstGeom>
          <a:noFill/>
        </p:spPr>
        <p:txBody>
          <a:bodyPr wrap="square" rtlCol="0">
            <a:spAutoFit/>
          </a:bodyPr>
          <a:lstStyle/>
          <a:p>
            <a:pPr algn="ctr"/>
            <a:r>
              <a:rPr lang="en-IN" sz="5400" b="1" dirty="0" smtClean="0">
                <a:latin typeface="Times New Roman" pitchFamily="18" charset="0"/>
                <a:cs typeface="Times New Roman" pitchFamily="18" charset="0"/>
              </a:rPr>
              <a:t>Environmental control</a:t>
            </a:r>
          </a:p>
          <a:p>
            <a:pPr algn="ctr"/>
            <a:endParaRPr lang="en-US" sz="5400" b="1"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Mist cooling system</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sz="2400" dirty="0" smtClean="0">
                <a:latin typeface="Times New Roman" pitchFamily="18" charset="0"/>
                <a:cs typeface="Times New Roman" pitchFamily="18" charset="0"/>
              </a:rPr>
              <a:t>The process of misting is used  to control humidity &amp; temperature , improve air quality &amp; even provide visual effects.</a:t>
            </a:r>
          </a:p>
          <a:p>
            <a:pPr marL="0" indent="0">
              <a:buNone/>
            </a:pPr>
            <a:r>
              <a:rPr lang="en-US" sz="2400" b="1" dirty="0" smtClean="0">
                <a:latin typeface="Times New Roman" pitchFamily="18" charset="0"/>
                <a:cs typeface="Times New Roman" pitchFamily="18" charset="0"/>
              </a:rPr>
              <a:t>Components used in mist cooling system</a:t>
            </a:r>
          </a:p>
          <a:p>
            <a:pPr marL="0" indent="0">
              <a:buNone/>
            </a:pPr>
            <a:r>
              <a:rPr lang="en-US" sz="2400" b="1" dirty="0" smtClean="0">
                <a:latin typeface="Times New Roman" pitchFamily="18" charset="0"/>
                <a:cs typeface="Times New Roman" pitchFamily="18" charset="0"/>
              </a:rPr>
              <a:t>1.Nozzle </a:t>
            </a:r>
          </a:p>
          <a:p>
            <a:r>
              <a:rPr lang="en-US" sz="2400" dirty="0" smtClean="0">
                <a:latin typeface="Times New Roman" pitchFamily="18" charset="0"/>
                <a:cs typeface="Times New Roman" pitchFamily="18" charset="0"/>
              </a:rPr>
              <a:t>A device that increases the velocity of fluid at the expenses of pressure</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marL="0" indent="0">
              <a:buNone/>
            </a:pPr>
            <a:r>
              <a:rPr lang="en-US" sz="2400" b="1" dirty="0" smtClean="0">
                <a:latin typeface="Times New Roman" pitchFamily="18" charset="0"/>
                <a:cs typeface="Times New Roman" pitchFamily="18" charset="0"/>
              </a:rPr>
              <a:t>2.Throttle valve </a:t>
            </a:r>
          </a:p>
          <a:p>
            <a:r>
              <a:rPr lang="en-US" sz="2400" dirty="0" smtClean="0">
                <a:latin typeface="Times New Roman" pitchFamily="18" charset="0"/>
                <a:cs typeface="Times New Roman" pitchFamily="18" charset="0"/>
              </a:rPr>
              <a:t>A mechanical device that restricting flow which causes a significant pressure drop in the fluid</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marL="0" indent="0">
              <a:buNone/>
            </a:pPr>
            <a:r>
              <a:rPr lang="en-US" sz="2400" b="1" dirty="0" smtClean="0">
                <a:latin typeface="Times New Roman" pitchFamily="18" charset="0"/>
                <a:cs typeface="Times New Roman" pitchFamily="18" charset="0"/>
              </a:rPr>
              <a:t>3.Foot valve: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Foot valve filter screen which filters sediments &amp; device into the water tank.</a:t>
            </a:r>
            <a:endParaRPr lang="en-US" sz="2400" b="1"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2609879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Times New Roman" pitchFamily="18" charset="0"/>
                <a:cs typeface="Times New Roman" pitchFamily="18" charset="0"/>
              </a:rPr>
              <a:t>CONTENT</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IN" dirty="0" smtClean="0">
                <a:latin typeface="Times New Roman" pitchFamily="18" charset="0"/>
                <a:cs typeface="Times New Roman" pitchFamily="18" charset="0"/>
              </a:rPr>
              <a:t>Introduction</a:t>
            </a:r>
          </a:p>
          <a:p>
            <a:pPr marL="514350" indent="-514350">
              <a:buFont typeface="+mj-lt"/>
              <a:buAutoNum type="arabicPeriod"/>
            </a:pPr>
            <a:r>
              <a:rPr lang="en-IN" dirty="0" smtClean="0">
                <a:latin typeface="Times New Roman" pitchFamily="18" charset="0"/>
                <a:cs typeface="Times New Roman" pitchFamily="18" charset="0"/>
              </a:rPr>
              <a:t>Objective</a:t>
            </a:r>
          </a:p>
          <a:p>
            <a:pPr marL="514350" indent="-514350">
              <a:buFont typeface="+mj-lt"/>
              <a:buAutoNum type="arabicPeriod"/>
            </a:pPr>
            <a:r>
              <a:rPr lang="en-IN" dirty="0" smtClean="0">
                <a:latin typeface="Times New Roman" pitchFamily="18" charset="0"/>
                <a:cs typeface="Times New Roman" pitchFamily="18" charset="0"/>
              </a:rPr>
              <a:t>Methods and materials</a:t>
            </a:r>
          </a:p>
          <a:p>
            <a:pPr marL="514350" indent="-514350" algn="just">
              <a:buFont typeface="+mj-lt"/>
              <a:buAutoNum type="arabicPeriod"/>
            </a:pPr>
            <a:r>
              <a:rPr lang="en-IN" dirty="0" smtClean="0">
                <a:latin typeface="Times New Roman" pitchFamily="18" charset="0"/>
                <a:cs typeface="Times New Roman" pitchFamily="18" charset="0"/>
              </a:rPr>
              <a:t>Component Drip and Ebb &amp; Flow Hydroponic System</a:t>
            </a:r>
          </a:p>
          <a:p>
            <a:pPr marL="514350" indent="-514350">
              <a:buFont typeface="+mj-lt"/>
              <a:buAutoNum type="arabicPeriod"/>
            </a:pPr>
            <a:r>
              <a:rPr lang="en-IN" dirty="0" err="1" smtClean="0">
                <a:latin typeface="Times New Roman" pitchFamily="18" charset="0"/>
                <a:cs typeface="Times New Roman" pitchFamily="18" charset="0"/>
              </a:rPr>
              <a:t>Polyshed</a:t>
            </a:r>
            <a:r>
              <a:rPr lang="en-IN" dirty="0" smtClean="0">
                <a:latin typeface="Times New Roman" pitchFamily="18" charset="0"/>
                <a:cs typeface="Times New Roman" pitchFamily="18" charset="0"/>
              </a:rPr>
              <a:t> structure and growing bed</a:t>
            </a:r>
          </a:p>
          <a:p>
            <a:pPr marL="514350" indent="-514350">
              <a:buFont typeface="+mj-lt"/>
              <a:buAutoNum type="arabicPeriod"/>
            </a:pPr>
            <a:r>
              <a:rPr lang="en-IN" dirty="0" smtClean="0">
                <a:latin typeface="Times New Roman" pitchFamily="18" charset="0"/>
                <a:cs typeface="Times New Roman" pitchFamily="18" charset="0"/>
              </a:rPr>
              <a:t>Environmental control</a:t>
            </a:r>
          </a:p>
          <a:p>
            <a:pPr marL="514350" indent="-514350">
              <a:buFont typeface="+mj-lt"/>
              <a:buAutoNum type="arabicPeriod"/>
            </a:pPr>
            <a:r>
              <a:rPr lang="en-IN" dirty="0" smtClean="0">
                <a:latin typeface="Times New Roman" pitchFamily="18" charset="0"/>
                <a:cs typeface="Times New Roman" pitchFamily="18" charset="0"/>
              </a:rPr>
              <a:t>Environment inside greenhouse </a:t>
            </a:r>
          </a:p>
          <a:p>
            <a:pPr marL="514350" indent="-514350">
              <a:buFont typeface="+mj-lt"/>
              <a:buAutoNum type="arabicPeriod"/>
            </a:pPr>
            <a:r>
              <a:rPr lang="en-IN" dirty="0" smtClean="0">
                <a:latin typeface="Times New Roman" pitchFamily="18" charset="0"/>
                <a:cs typeface="Times New Roman" pitchFamily="18" charset="0"/>
              </a:rPr>
              <a:t>Experiment on hydroponic green fodder</a:t>
            </a:r>
          </a:p>
          <a:p>
            <a:pPr marL="514350" indent="-514350">
              <a:buFont typeface="+mj-lt"/>
              <a:buAutoNum type="arabicPeriod"/>
            </a:pPr>
            <a:r>
              <a:rPr lang="en-IN" dirty="0" smtClean="0">
                <a:latin typeface="Times New Roman" pitchFamily="18" charset="0"/>
                <a:cs typeface="Times New Roman" pitchFamily="18" charset="0"/>
              </a:rPr>
              <a:t>Conclusion</a:t>
            </a:r>
          </a:p>
          <a:p>
            <a:pPr marL="514350" indent="-514350">
              <a:buFont typeface="+mj-lt"/>
              <a:buAutoNum type="arabicPeriod"/>
            </a:pPr>
            <a:r>
              <a:rPr lang="en-IN" dirty="0" smtClean="0">
                <a:latin typeface="Times New Roman" pitchFamily="18" charset="0"/>
                <a:cs typeface="Times New Roman" pitchFamily="18" charset="0"/>
              </a:rPr>
              <a:t>Future Scope</a:t>
            </a:r>
          </a:p>
          <a:p>
            <a:pPr marL="514350" indent="-514350">
              <a:buFont typeface="+mj-lt"/>
              <a:buAutoNum type="arabicPeriod"/>
            </a:pPr>
            <a:endParaRPr lang="en-IN" dirty="0" smtClean="0"/>
          </a:p>
          <a:p>
            <a:pPr marL="514350" indent="-514350">
              <a:buFont typeface="+mj-lt"/>
              <a:buAutoNum type="arabicPeriod"/>
            </a:pPr>
            <a:endParaRPr lang="en-IN" dirty="0" smtClean="0"/>
          </a:p>
          <a:p>
            <a:pPr marL="514350" indent="-514350">
              <a:buFont typeface="+mj-lt"/>
              <a:buAutoNum type="arabicPeriod"/>
            </a:pPr>
            <a:endParaRPr lang="en-IN" dirty="0" smtClean="0"/>
          </a:p>
          <a:p>
            <a:pPr marL="514350" indent="-514350">
              <a:buFont typeface="+mj-lt"/>
              <a:buAutoNum type="arabicPeriod"/>
            </a:pPr>
            <a:endParaRPr lang="en-IN" dirty="0" smtClean="0"/>
          </a:p>
          <a:p>
            <a:pPr marL="514350" indent="-514350">
              <a:buFont typeface="+mj-lt"/>
              <a:buAutoNum type="arabicPeriod"/>
            </a:pPr>
            <a:endParaRPr lang="en-IN" dirty="0" smtClean="0"/>
          </a:p>
          <a:p>
            <a:pPr marL="514350" indent="-514350">
              <a:buFont typeface="+mj-lt"/>
              <a:buAutoNum type="arabicPeriod"/>
            </a:pPr>
            <a:endParaRPr lang="en-IN" dirty="0"/>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Working of mist cooling system</a:t>
            </a:r>
            <a:endParaRPr lang="en-US" sz="3200" b="1"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2" y="1170659"/>
            <a:ext cx="6120679" cy="558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9128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20180430-WA0078.mp4">
            <a:hlinkClick r:id="" action="ppaction://media"/>
          </p:cNvPr>
          <p:cNvPicPr>
            <a:picLocks noRot="1" noChangeAspect="1"/>
          </p:cNvPicPr>
          <p:nvPr>
            <a:videoFile r:link="rId1"/>
          </p:nvPr>
        </p:nvPicPr>
        <p:blipFill>
          <a:blip r:embed="rId3"/>
          <a:stretch>
            <a:fillRect/>
          </a:stretch>
        </p:blipFill>
        <p:spPr>
          <a:xfrm>
            <a:off x="838200" y="685800"/>
            <a:ext cx="7696200" cy="53340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2362200"/>
            <a:ext cx="6934200" cy="1323439"/>
          </a:xfrm>
          <a:prstGeom prst="rect">
            <a:avLst/>
          </a:prstGeom>
          <a:noFill/>
        </p:spPr>
        <p:txBody>
          <a:bodyPr wrap="square" rtlCol="0">
            <a:spAutoFit/>
          </a:bodyPr>
          <a:lstStyle/>
          <a:p>
            <a:pPr algn="ctr"/>
            <a:r>
              <a:rPr lang="en-US" sz="4000" b="1" dirty="0" smtClean="0">
                <a:latin typeface="Times New Roman" pitchFamily="18" charset="0"/>
                <a:cs typeface="Times New Roman" pitchFamily="18" charset="0"/>
              </a:rPr>
              <a:t>Environment</a:t>
            </a:r>
          </a:p>
          <a:p>
            <a:pPr algn="ctr"/>
            <a:r>
              <a:rPr lang="en-US" sz="4000" b="1" dirty="0" smtClean="0">
                <a:latin typeface="Times New Roman" pitchFamily="18" charset="0"/>
                <a:cs typeface="Times New Roman" pitchFamily="18" charset="0"/>
              </a:rPr>
              <a:t> inside greenhouse</a:t>
            </a:r>
            <a:endParaRPr lang="en-US" sz="4000" b="1" dirty="0">
              <a:latin typeface="Times New Roman" pitchFamily="18" charset="0"/>
              <a:cs typeface="Times New Roman"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381000"/>
            <a:ext cx="7239000" cy="3539430"/>
          </a:xfrm>
          <a:prstGeom prst="rect">
            <a:avLst/>
          </a:prstGeom>
          <a:noFill/>
        </p:spPr>
        <p:txBody>
          <a:bodyPr wrap="square" rtlCol="0">
            <a:spAutoFit/>
          </a:bodyPr>
          <a:lstStyle/>
          <a:p>
            <a:r>
              <a:rPr lang="en-US" sz="3200" b="1" dirty="0" smtClean="0"/>
              <a:t>Greenhouse </a:t>
            </a:r>
            <a:r>
              <a:rPr lang="en-US" sz="3200" b="1" dirty="0" err="1" smtClean="0"/>
              <a:t>vs</a:t>
            </a:r>
            <a:r>
              <a:rPr lang="en-US" sz="3200" b="1" dirty="0" smtClean="0"/>
              <a:t> </a:t>
            </a:r>
            <a:r>
              <a:rPr lang="en-US" sz="3200" b="1" dirty="0" err="1" smtClean="0"/>
              <a:t>polyhouse</a:t>
            </a:r>
            <a:endParaRPr lang="en-US" sz="3200" b="1" dirty="0" smtClean="0"/>
          </a:p>
          <a:p>
            <a:endParaRPr lang="en-US" sz="3200" b="1" dirty="0" smtClean="0"/>
          </a:p>
          <a:p>
            <a:pPr algn="just">
              <a:buFont typeface="Arial" pitchFamily="34" charset="0"/>
              <a:buChar char="•"/>
            </a:pPr>
            <a:r>
              <a:rPr lang="en-US" sz="2000" dirty="0" err="1" smtClean="0"/>
              <a:t>Polyhouse</a:t>
            </a:r>
            <a:r>
              <a:rPr lang="en-US" sz="2000" dirty="0" smtClean="0"/>
              <a:t> is a type of greenhouse made of polythene. The general consideration is a </a:t>
            </a:r>
            <a:r>
              <a:rPr lang="en-US" sz="2000" dirty="0" err="1" smtClean="0"/>
              <a:t>polyhouse</a:t>
            </a:r>
            <a:r>
              <a:rPr lang="en-US" sz="2000" dirty="0" smtClean="0"/>
              <a:t> is a confined structure without crop and plant while greenhouse is a covered structure having crop/plants.</a:t>
            </a:r>
          </a:p>
          <a:p>
            <a:r>
              <a:rPr lang="en-US" sz="2000" dirty="0" smtClean="0"/>
              <a:t> </a:t>
            </a:r>
            <a:endParaRPr lang="en-US" sz="2000" b="1" dirty="0" smtClean="0"/>
          </a:p>
          <a:p>
            <a:r>
              <a:rPr lang="en-US" sz="2000" b="1" dirty="0" smtClean="0"/>
              <a:t>Conservation of mass in greenhouse and mass balance equation </a:t>
            </a:r>
          </a:p>
          <a:p>
            <a:pPr algn="ctr"/>
            <a:r>
              <a:rPr lang="en-US" sz="2000" dirty="0" smtClean="0"/>
              <a:t>m</a:t>
            </a:r>
            <a:r>
              <a:rPr lang="en-US" sz="2000" baseline="-25000" dirty="0" smtClean="0"/>
              <a:t>in </a:t>
            </a:r>
            <a:r>
              <a:rPr lang="en-US" sz="2000" dirty="0" smtClean="0"/>
              <a:t> - </a:t>
            </a:r>
            <a:r>
              <a:rPr lang="en-US" sz="2000" dirty="0" err="1" smtClean="0"/>
              <a:t>m</a:t>
            </a:r>
            <a:r>
              <a:rPr lang="en-US" sz="2000" baseline="-25000" dirty="0" err="1" smtClean="0"/>
              <a:t>out</a:t>
            </a:r>
            <a:r>
              <a:rPr lang="en-US" sz="2000" dirty="0" smtClean="0"/>
              <a:t> + </a:t>
            </a:r>
            <a:r>
              <a:rPr lang="en-US" sz="2000" dirty="0" err="1" smtClean="0"/>
              <a:t>m</a:t>
            </a:r>
            <a:r>
              <a:rPr lang="en-US" sz="2000" baseline="-25000" dirty="0" err="1" smtClean="0"/>
              <a:t>gen</a:t>
            </a:r>
            <a:r>
              <a:rPr lang="en-US" sz="2000" dirty="0" smtClean="0"/>
              <a:t> - </a:t>
            </a:r>
            <a:r>
              <a:rPr lang="en-US" sz="2000" dirty="0" err="1" smtClean="0"/>
              <a:t>m</a:t>
            </a:r>
            <a:r>
              <a:rPr lang="en-US" sz="2000" baseline="-25000" dirty="0" err="1" smtClean="0"/>
              <a:t>con</a:t>
            </a:r>
            <a:r>
              <a:rPr lang="en-US" sz="2000" dirty="0" smtClean="0"/>
              <a:t> = dm/</a:t>
            </a:r>
            <a:r>
              <a:rPr lang="en-US" sz="2000" dirty="0" err="1" smtClean="0"/>
              <a:t>dt</a:t>
            </a:r>
            <a:endParaRPr lang="en-US" sz="2000" b="1" dirty="0" smtClean="0"/>
          </a:p>
          <a:p>
            <a:endParaRPr lang="en-US" sz="2000" b="1" dirty="0" smtClean="0"/>
          </a:p>
        </p:txBody>
      </p:sp>
      <p:grpSp>
        <p:nvGrpSpPr>
          <p:cNvPr id="113666" name="Group 2"/>
          <p:cNvGrpSpPr>
            <a:grpSpLocks/>
          </p:cNvGrpSpPr>
          <p:nvPr/>
        </p:nvGrpSpPr>
        <p:grpSpPr bwMode="auto">
          <a:xfrm>
            <a:off x="2362200" y="3886200"/>
            <a:ext cx="4419806" cy="2505075"/>
            <a:chOff x="2730" y="12000"/>
            <a:chExt cx="8762" cy="3637"/>
          </a:xfrm>
        </p:grpSpPr>
        <p:sp>
          <p:nvSpPr>
            <p:cNvPr id="113667" name="Text Box 3"/>
            <p:cNvSpPr txBox="1">
              <a:spLocks noChangeArrowheads="1"/>
            </p:cNvSpPr>
            <p:nvPr/>
          </p:nvSpPr>
          <p:spPr bwMode="auto">
            <a:xfrm>
              <a:off x="9296" y="13298"/>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13668" name="Group 4"/>
            <p:cNvGrpSpPr>
              <a:grpSpLocks/>
            </p:cNvGrpSpPr>
            <p:nvPr/>
          </p:nvGrpSpPr>
          <p:grpSpPr bwMode="auto">
            <a:xfrm>
              <a:off x="2730" y="12000"/>
              <a:ext cx="8762" cy="3637"/>
              <a:chOff x="2730" y="12000"/>
              <a:chExt cx="8762" cy="3637"/>
            </a:xfrm>
          </p:grpSpPr>
          <p:grpSp>
            <p:nvGrpSpPr>
              <p:cNvPr id="113669" name="Group 5"/>
              <p:cNvGrpSpPr>
                <a:grpSpLocks/>
              </p:cNvGrpSpPr>
              <p:nvPr/>
            </p:nvGrpSpPr>
            <p:grpSpPr bwMode="auto">
              <a:xfrm>
                <a:off x="4455" y="12000"/>
                <a:ext cx="4605" cy="3637"/>
                <a:chOff x="4455" y="12000"/>
                <a:chExt cx="4605" cy="3637"/>
              </a:xfrm>
            </p:grpSpPr>
            <p:grpSp>
              <p:nvGrpSpPr>
                <p:cNvPr id="113670" name="Group 6"/>
                <p:cNvGrpSpPr>
                  <a:grpSpLocks/>
                </p:cNvGrpSpPr>
                <p:nvPr/>
              </p:nvGrpSpPr>
              <p:grpSpPr bwMode="auto">
                <a:xfrm>
                  <a:off x="4455" y="12000"/>
                  <a:ext cx="4275" cy="3637"/>
                  <a:chOff x="4455" y="12000"/>
                  <a:chExt cx="4275" cy="3637"/>
                </a:xfrm>
              </p:grpSpPr>
              <p:sp>
                <p:nvSpPr>
                  <p:cNvPr id="113671" name="Text Box 7"/>
                  <p:cNvSpPr txBox="1">
                    <a:spLocks noChangeArrowheads="1"/>
                  </p:cNvSpPr>
                  <p:nvPr/>
                </p:nvSpPr>
                <p:spPr bwMode="auto">
                  <a:xfrm>
                    <a:off x="4455" y="13446"/>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72" name="Text Box 8"/>
                  <p:cNvSpPr txBox="1">
                    <a:spLocks noChangeArrowheads="1"/>
                  </p:cNvSpPr>
                  <p:nvPr/>
                </p:nvSpPr>
                <p:spPr bwMode="auto">
                  <a:xfrm>
                    <a:off x="5409" y="12689"/>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73" name="Text Box 9"/>
                  <p:cNvSpPr txBox="1">
                    <a:spLocks noChangeArrowheads="1"/>
                  </p:cNvSpPr>
                  <p:nvPr/>
                </p:nvSpPr>
                <p:spPr bwMode="auto">
                  <a:xfrm>
                    <a:off x="6862" y="12000"/>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74" name="Text Box 10"/>
                  <p:cNvSpPr txBox="1">
                    <a:spLocks noChangeArrowheads="1"/>
                  </p:cNvSpPr>
                  <p:nvPr/>
                </p:nvSpPr>
                <p:spPr bwMode="auto">
                  <a:xfrm>
                    <a:off x="8220" y="12680"/>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75" name="Text Box 11"/>
                  <p:cNvSpPr txBox="1">
                    <a:spLocks noChangeArrowheads="1"/>
                  </p:cNvSpPr>
                  <p:nvPr/>
                </p:nvSpPr>
                <p:spPr bwMode="auto">
                  <a:xfrm>
                    <a:off x="8379" y="15210"/>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76" name="Text Box 12"/>
                  <p:cNvSpPr txBox="1">
                    <a:spLocks noChangeArrowheads="1"/>
                  </p:cNvSpPr>
                  <p:nvPr/>
                </p:nvSpPr>
                <p:spPr bwMode="auto">
                  <a:xfrm>
                    <a:off x="5304" y="15225"/>
                    <a:ext cx="351" cy="4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13677" name="Group 13"/>
                <p:cNvGrpSpPr>
                  <a:grpSpLocks/>
                </p:cNvGrpSpPr>
                <p:nvPr/>
              </p:nvGrpSpPr>
              <p:grpSpPr bwMode="auto">
                <a:xfrm>
                  <a:off x="4974" y="12546"/>
                  <a:ext cx="4086" cy="2679"/>
                  <a:chOff x="4974" y="12546"/>
                  <a:chExt cx="4086" cy="2679"/>
                </a:xfrm>
              </p:grpSpPr>
              <p:sp>
                <p:nvSpPr>
                  <p:cNvPr id="113678" name="AutoShape 14"/>
                  <p:cNvSpPr>
                    <a:spLocks noChangeArrowheads="1"/>
                  </p:cNvSpPr>
                  <p:nvPr/>
                </p:nvSpPr>
                <p:spPr bwMode="auto">
                  <a:xfrm>
                    <a:off x="4988" y="12555"/>
                    <a:ext cx="4042" cy="2670"/>
                  </a:xfrm>
                  <a:prstGeom prst="pentag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79" name="AutoShape 15"/>
                  <p:cNvSpPr>
                    <a:spLocks noChangeArrowheads="1"/>
                  </p:cNvSpPr>
                  <p:nvPr/>
                </p:nvSpPr>
                <p:spPr bwMode="auto">
                  <a:xfrm>
                    <a:off x="6600" y="13350"/>
                    <a:ext cx="1080" cy="360"/>
                  </a:xfrm>
                  <a:prstGeom prst="curvedUpArrow">
                    <a:avLst>
                      <a:gd name="adj1" fmla="val 60000"/>
                      <a:gd name="adj2" fmla="val 120000"/>
                      <a:gd name="adj3" fmla="val 33333"/>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80" name="AutoShape 16"/>
                  <p:cNvSpPr>
                    <a:spLocks noChangeArrowheads="1"/>
                  </p:cNvSpPr>
                  <p:nvPr/>
                </p:nvSpPr>
                <p:spPr bwMode="auto">
                  <a:xfrm>
                    <a:off x="6600" y="14475"/>
                    <a:ext cx="1080" cy="285"/>
                  </a:xfrm>
                  <a:prstGeom prst="curvedDownArrow">
                    <a:avLst>
                      <a:gd name="adj1" fmla="val 75789"/>
                      <a:gd name="adj2" fmla="val 151579"/>
                      <a:gd name="adj3" fmla="val 33333"/>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13681" name="Group 17"/>
                  <p:cNvGrpSpPr>
                    <a:grpSpLocks/>
                  </p:cNvGrpSpPr>
                  <p:nvPr/>
                </p:nvGrpSpPr>
                <p:grpSpPr bwMode="auto">
                  <a:xfrm>
                    <a:off x="4974" y="13439"/>
                    <a:ext cx="330" cy="412"/>
                    <a:chOff x="4959" y="13446"/>
                    <a:chExt cx="330" cy="412"/>
                  </a:xfrm>
                </p:grpSpPr>
                <p:sp>
                  <p:nvSpPr>
                    <p:cNvPr id="113682" name="Rectangle 18"/>
                    <p:cNvSpPr>
                      <a:spLocks noChangeArrowheads="1"/>
                    </p:cNvSpPr>
                    <p:nvPr/>
                  </p:nvSpPr>
                  <p:spPr bwMode="auto">
                    <a:xfrm rot="-1968985">
                      <a:off x="4959" y="13446"/>
                      <a:ext cx="330" cy="1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83" name="Rectangle 19"/>
                    <p:cNvSpPr>
                      <a:spLocks noChangeArrowheads="1"/>
                    </p:cNvSpPr>
                    <p:nvPr/>
                  </p:nvSpPr>
                  <p:spPr bwMode="auto">
                    <a:xfrm rot="3171075">
                      <a:off x="4876" y="13626"/>
                      <a:ext cx="330" cy="1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13684" name="Rectangle 20"/>
                  <p:cNvSpPr>
                    <a:spLocks noChangeArrowheads="1"/>
                  </p:cNvSpPr>
                  <p:nvPr/>
                </p:nvSpPr>
                <p:spPr bwMode="auto">
                  <a:xfrm rot="1270963">
                    <a:off x="7013" y="12546"/>
                    <a:ext cx="330" cy="1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85" name="Rectangle 21"/>
                  <p:cNvSpPr>
                    <a:spLocks noChangeArrowheads="1"/>
                  </p:cNvSpPr>
                  <p:nvPr/>
                </p:nvSpPr>
                <p:spPr bwMode="auto">
                  <a:xfrm rot="-1404107">
                    <a:off x="6705" y="12555"/>
                    <a:ext cx="330" cy="1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13686" name="Group 22"/>
                  <p:cNvGrpSpPr>
                    <a:grpSpLocks/>
                  </p:cNvGrpSpPr>
                  <p:nvPr/>
                </p:nvGrpSpPr>
                <p:grpSpPr bwMode="auto">
                  <a:xfrm rot="8815676">
                    <a:off x="8730" y="13380"/>
                    <a:ext cx="330" cy="412"/>
                    <a:chOff x="4959" y="13446"/>
                    <a:chExt cx="330" cy="412"/>
                  </a:xfrm>
                </p:grpSpPr>
                <p:sp>
                  <p:nvSpPr>
                    <p:cNvPr id="113687" name="Rectangle 23"/>
                    <p:cNvSpPr>
                      <a:spLocks noChangeArrowheads="1"/>
                    </p:cNvSpPr>
                    <p:nvPr/>
                  </p:nvSpPr>
                  <p:spPr bwMode="auto">
                    <a:xfrm rot="-1968985">
                      <a:off x="4959" y="13446"/>
                      <a:ext cx="330" cy="1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88" name="Rectangle 24"/>
                    <p:cNvSpPr>
                      <a:spLocks noChangeArrowheads="1"/>
                    </p:cNvSpPr>
                    <p:nvPr/>
                  </p:nvSpPr>
                  <p:spPr bwMode="auto">
                    <a:xfrm rot="3171075">
                      <a:off x="4876" y="13626"/>
                      <a:ext cx="330" cy="13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3689" name="AutoShape 25"/>
                  <p:cNvCxnSpPr>
                    <a:cxnSpLocks noChangeShapeType="1"/>
                  </p:cNvCxnSpPr>
                  <p:nvPr/>
                </p:nvCxnSpPr>
                <p:spPr bwMode="auto">
                  <a:xfrm flipH="1" flipV="1">
                    <a:off x="5730" y="13260"/>
                    <a:ext cx="30" cy="1965"/>
                  </a:xfrm>
                  <a:prstGeom prst="straightConnector1">
                    <a:avLst/>
                  </a:prstGeom>
                  <a:noFill/>
                  <a:ln w="9525">
                    <a:solidFill>
                      <a:srgbClr val="000000"/>
                    </a:solidFill>
                    <a:round/>
                    <a:headEnd/>
                    <a:tailEnd/>
                  </a:ln>
                </p:spPr>
              </p:cxnSp>
              <p:cxnSp>
                <p:nvCxnSpPr>
                  <p:cNvPr id="113690" name="AutoShape 26"/>
                  <p:cNvCxnSpPr>
                    <a:cxnSpLocks noChangeShapeType="1"/>
                  </p:cNvCxnSpPr>
                  <p:nvPr/>
                </p:nvCxnSpPr>
                <p:spPr bwMode="auto">
                  <a:xfrm flipH="1" flipV="1">
                    <a:off x="8220" y="13155"/>
                    <a:ext cx="30" cy="2055"/>
                  </a:xfrm>
                  <a:prstGeom prst="straightConnector1">
                    <a:avLst/>
                  </a:prstGeom>
                  <a:noFill/>
                  <a:ln w="9525">
                    <a:solidFill>
                      <a:srgbClr val="000000"/>
                    </a:solidFill>
                    <a:round/>
                    <a:headEnd/>
                    <a:tailEnd/>
                  </a:ln>
                </p:spPr>
              </p:cxnSp>
            </p:grpSp>
          </p:grpSp>
          <p:grpSp>
            <p:nvGrpSpPr>
              <p:cNvPr id="113691" name="Group 27"/>
              <p:cNvGrpSpPr>
                <a:grpSpLocks/>
              </p:cNvGrpSpPr>
              <p:nvPr/>
            </p:nvGrpSpPr>
            <p:grpSpPr bwMode="auto">
              <a:xfrm>
                <a:off x="2730" y="13133"/>
                <a:ext cx="8762" cy="1829"/>
                <a:chOff x="2730" y="13133"/>
                <a:chExt cx="8762" cy="1829"/>
              </a:xfrm>
            </p:grpSpPr>
            <p:sp>
              <p:nvSpPr>
                <p:cNvPr id="113692" name="Text Box 28"/>
                <p:cNvSpPr txBox="1">
                  <a:spLocks noChangeArrowheads="1"/>
                </p:cNvSpPr>
                <p:nvPr/>
              </p:nvSpPr>
              <p:spPr bwMode="auto">
                <a:xfrm>
                  <a:off x="10410" y="13133"/>
                  <a:ext cx="931" cy="4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err="1" smtClean="0">
                      <a:ln>
                        <a:noFill/>
                      </a:ln>
                      <a:solidFill>
                        <a:schemeClr val="tx1"/>
                      </a:solidFill>
                      <a:effectLst/>
                      <a:latin typeface="Times New Roman" pitchFamily="18" charset="0"/>
                      <a:cs typeface="Arial" pitchFamily="34" charset="0"/>
                    </a:rPr>
                    <a:t>m</a:t>
                  </a:r>
                  <a:r>
                    <a:rPr kumimoji="0" lang="en-US" sz="1000" b="0" i="0" u="none" strike="noStrike" cap="none" normalizeH="0" baseline="-25000" dirty="0" err="1" smtClean="0">
                      <a:ln>
                        <a:noFill/>
                      </a:ln>
                      <a:solidFill>
                        <a:schemeClr val="tx1"/>
                      </a:solidFill>
                      <a:effectLst/>
                      <a:latin typeface="Times New Roman" pitchFamily="18" charset="0"/>
                      <a:cs typeface="Arial" pitchFamily="34" charset="0"/>
                    </a:rPr>
                    <a:t>gen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3693" name="Text Box 29"/>
                <p:cNvSpPr txBox="1">
                  <a:spLocks noChangeArrowheads="1"/>
                </p:cNvSpPr>
                <p:nvPr/>
              </p:nvSpPr>
              <p:spPr bwMode="auto">
                <a:xfrm>
                  <a:off x="10500" y="14468"/>
                  <a:ext cx="992" cy="4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Arial" pitchFamily="34" charset="0"/>
                    </a:rPr>
                    <a:t>m</a:t>
                  </a:r>
                  <a:r>
                    <a:rPr kumimoji="0" lang="en-US" sz="1200" b="0" i="0" u="none" strike="noStrike" cap="none" normalizeH="0" baseline="-25000" smtClean="0">
                      <a:ln>
                        <a:noFill/>
                      </a:ln>
                      <a:solidFill>
                        <a:schemeClr val="tx1"/>
                      </a:solidFill>
                      <a:effectLst/>
                      <a:latin typeface="Times New Roman" pitchFamily="18" charset="0"/>
                      <a:cs typeface="Arial" pitchFamily="34" charset="0"/>
                    </a:rPr>
                    <a:t>con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94" name="AutoShape 30"/>
                <p:cNvSpPr>
                  <a:spLocks noChangeArrowheads="1"/>
                </p:cNvSpPr>
                <p:nvPr/>
              </p:nvSpPr>
              <p:spPr bwMode="auto">
                <a:xfrm>
                  <a:off x="3615" y="13867"/>
                  <a:ext cx="600" cy="383"/>
                </a:xfrm>
                <a:prstGeom prst="rightArrow">
                  <a:avLst>
                    <a:gd name="adj1" fmla="val 50000"/>
                    <a:gd name="adj2" fmla="val 3916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95" name="AutoShape 31"/>
                <p:cNvSpPr>
                  <a:spLocks noChangeArrowheads="1"/>
                </p:cNvSpPr>
                <p:nvPr/>
              </p:nvSpPr>
              <p:spPr bwMode="auto">
                <a:xfrm>
                  <a:off x="9517" y="13867"/>
                  <a:ext cx="600" cy="383"/>
                </a:xfrm>
                <a:prstGeom prst="rightArrow">
                  <a:avLst>
                    <a:gd name="adj1" fmla="val 50000"/>
                    <a:gd name="adj2" fmla="val 3916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96" name="Text Box 32"/>
                <p:cNvSpPr txBox="1">
                  <a:spLocks noChangeArrowheads="1"/>
                </p:cNvSpPr>
                <p:nvPr/>
              </p:nvSpPr>
              <p:spPr bwMode="auto">
                <a:xfrm>
                  <a:off x="2730" y="13792"/>
                  <a:ext cx="755" cy="4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m</a:t>
                  </a:r>
                  <a:r>
                    <a:rPr kumimoji="0" lang="en-US" sz="1000" b="0" i="0" u="none" strike="noStrike" cap="none" normalizeH="0" baseline="-25000" smtClean="0">
                      <a:ln>
                        <a:noFill/>
                      </a:ln>
                      <a:solidFill>
                        <a:schemeClr val="tx1"/>
                      </a:solidFill>
                      <a:effectLst/>
                      <a:latin typeface="Times New Roman" pitchFamily="18" charset="0"/>
                      <a:cs typeface="Arial" pitchFamily="34" charset="0"/>
                    </a:rPr>
                    <a:t>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3697" name="Text Box 33"/>
                <p:cNvSpPr txBox="1">
                  <a:spLocks noChangeArrowheads="1"/>
                </p:cNvSpPr>
                <p:nvPr/>
              </p:nvSpPr>
              <p:spPr bwMode="auto">
                <a:xfrm>
                  <a:off x="10132" y="13822"/>
                  <a:ext cx="906" cy="4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dirty="0" err="1" smtClean="0">
                      <a:ln>
                        <a:noFill/>
                      </a:ln>
                      <a:solidFill>
                        <a:schemeClr val="tx1"/>
                      </a:solidFill>
                      <a:effectLst/>
                      <a:latin typeface="Times New Roman" pitchFamily="18" charset="0"/>
                      <a:cs typeface="Arial" pitchFamily="34" charset="0"/>
                    </a:rPr>
                    <a:t>m</a:t>
                  </a:r>
                  <a:r>
                    <a:rPr kumimoji="0" lang="en-US" sz="1200" b="0" i="0" u="none" strike="noStrike" cap="none" normalizeH="0" baseline="-25000" dirty="0" err="1" smtClean="0">
                      <a:ln>
                        <a:noFill/>
                      </a:ln>
                      <a:solidFill>
                        <a:schemeClr val="tx1"/>
                      </a:solidFill>
                      <a:effectLst/>
                      <a:latin typeface="Times New Roman" pitchFamily="18" charset="0"/>
                      <a:cs typeface="Arial" pitchFamily="34" charset="0"/>
                    </a:rPr>
                    <a:t>out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3698" name="AutoShape 34"/>
                <p:cNvCxnSpPr>
                  <a:cxnSpLocks noChangeShapeType="1"/>
                </p:cNvCxnSpPr>
                <p:nvPr/>
              </p:nvCxnSpPr>
              <p:spPr bwMode="auto">
                <a:xfrm>
                  <a:off x="7440" y="13357"/>
                  <a:ext cx="2985" cy="36"/>
                </a:xfrm>
                <a:prstGeom prst="straightConnector1">
                  <a:avLst/>
                </a:prstGeom>
                <a:noFill/>
                <a:ln w="9525">
                  <a:solidFill>
                    <a:srgbClr val="000000"/>
                  </a:solidFill>
                  <a:round/>
                  <a:headEnd/>
                  <a:tailEnd type="triangle" w="med" len="med"/>
                </a:ln>
              </p:spPr>
            </p:cxnSp>
            <p:cxnSp>
              <p:nvCxnSpPr>
                <p:cNvPr id="113699" name="AutoShape 35"/>
                <p:cNvCxnSpPr>
                  <a:cxnSpLocks noChangeShapeType="1"/>
                </p:cNvCxnSpPr>
                <p:nvPr/>
              </p:nvCxnSpPr>
              <p:spPr bwMode="auto">
                <a:xfrm>
                  <a:off x="7545" y="14692"/>
                  <a:ext cx="2985" cy="36"/>
                </a:xfrm>
                <a:prstGeom prst="straightConnector1">
                  <a:avLst/>
                </a:prstGeom>
                <a:noFill/>
                <a:ln w="9525">
                  <a:solidFill>
                    <a:srgbClr val="000000"/>
                  </a:solidFill>
                  <a:round/>
                  <a:headEnd/>
                  <a:tailEnd type="triangle" w="med" len="med"/>
                </a:ln>
              </p:spPr>
            </p:cxnSp>
          </p:grpSp>
        </p:gr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838200"/>
            <a:ext cx="7010400" cy="1846659"/>
          </a:xfrm>
          <a:prstGeom prst="rect">
            <a:avLst/>
          </a:prstGeom>
          <a:noFill/>
        </p:spPr>
        <p:txBody>
          <a:bodyPr wrap="square" rtlCol="0">
            <a:spAutoFit/>
          </a:bodyPr>
          <a:lstStyle/>
          <a:p>
            <a:r>
              <a:rPr lang="en-US" sz="2800" b="1" dirty="0" smtClean="0"/>
              <a:t>Energy transfer mechanism - Advection </a:t>
            </a:r>
          </a:p>
          <a:p>
            <a:endParaRPr lang="en-US" sz="2800" b="1" dirty="0" smtClean="0"/>
          </a:p>
          <a:p>
            <a:pPr algn="just"/>
            <a:r>
              <a:rPr lang="en-US" sz="2000" dirty="0" smtClean="0"/>
              <a:t>Receiving heat and bulk motion of vaporized water molecules via advection is takes place inside the </a:t>
            </a:r>
            <a:r>
              <a:rPr lang="en-US" sz="2000" dirty="0" err="1" smtClean="0"/>
              <a:t>polyhouse</a:t>
            </a:r>
            <a:r>
              <a:rPr lang="en-US" sz="2000" dirty="0" smtClean="0"/>
              <a:t>.</a:t>
            </a:r>
            <a:endParaRPr lang="en-US" sz="2000" b="1" dirty="0" smtClean="0"/>
          </a:p>
          <a:p>
            <a:endParaRPr lang="en-US" dirty="0"/>
          </a:p>
        </p:txBody>
      </p:sp>
      <p:grpSp>
        <p:nvGrpSpPr>
          <p:cNvPr id="114690" name="Group 2"/>
          <p:cNvGrpSpPr>
            <a:grpSpLocks/>
          </p:cNvGrpSpPr>
          <p:nvPr/>
        </p:nvGrpSpPr>
        <p:grpSpPr bwMode="auto">
          <a:xfrm>
            <a:off x="1752600" y="2743200"/>
            <a:ext cx="6092152" cy="3409950"/>
            <a:chOff x="3519" y="5415"/>
            <a:chExt cx="6332" cy="3930"/>
          </a:xfrm>
        </p:grpSpPr>
        <p:grpSp>
          <p:nvGrpSpPr>
            <p:cNvPr id="114691" name="Group 3"/>
            <p:cNvGrpSpPr>
              <a:grpSpLocks/>
            </p:cNvGrpSpPr>
            <p:nvPr/>
          </p:nvGrpSpPr>
          <p:grpSpPr bwMode="auto">
            <a:xfrm>
              <a:off x="3519" y="5415"/>
              <a:ext cx="4680" cy="3930"/>
              <a:chOff x="4095" y="8085"/>
              <a:chExt cx="4680" cy="3930"/>
            </a:xfrm>
          </p:grpSpPr>
          <p:grpSp>
            <p:nvGrpSpPr>
              <p:cNvPr id="114692" name="Group 4"/>
              <p:cNvGrpSpPr>
                <a:grpSpLocks/>
              </p:cNvGrpSpPr>
              <p:nvPr/>
            </p:nvGrpSpPr>
            <p:grpSpPr bwMode="auto">
              <a:xfrm>
                <a:off x="4365" y="8298"/>
                <a:ext cx="4125" cy="3717"/>
                <a:chOff x="4365" y="8298"/>
                <a:chExt cx="4125" cy="3717"/>
              </a:xfrm>
            </p:grpSpPr>
            <p:grpSp>
              <p:nvGrpSpPr>
                <p:cNvPr id="114693" name="Group 5"/>
                <p:cNvGrpSpPr>
                  <a:grpSpLocks/>
                </p:cNvGrpSpPr>
                <p:nvPr/>
              </p:nvGrpSpPr>
              <p:grpSpPr bwMode="auto">
                <a:xfrm>
                  <a:off x="4365" y="8298"/>
                  <a:ext cx="4125" cy="3717"/>
                  <a:chOff x="4365" y="8298"/>
                  <a:chExt cx="4125" cy="3717"/>
                </a:xfrm>
              </p:grpSpPr>
              <p:grpSp>
                <p:nvGrpSpPr>
                  <p:cNvPr id="114694" name="Group 6"/>
                  <p:cNvGrpSpPr>
                    <a:grpSpLocks/>
                  </p:cNvGrpSpPr>
                  <p:nvPr/>
                </p:nvGrpSpPr>
                <p:grpSpPr bwMode="auto">
                  <a:xfrm>
                    <a:off x="4365" y="8298"/>
                    <a:ext cx="4125" cy="3717"/>
                    <a:chOff x="4365" y="8298"/>
                    <a:chExt cx="4125" cy="3717"/>
                  </a:xfrm>
                </p:grpSpPr>
                <p:sp>
                  <p:nvSpPr>
                    <p:cNvPr id="114695" name="AutoShape 7"/>
                    <p:cNvSpPr>
                      <a:spLocks noChangeArrowheads="1"/>
                    </p:cNvSpPr>
                    <p:nvPr/>
                  </p:nvSpPr>
                  <p:spPr bwMode="auto">
                    <a:xfrm>
                      <a:off x="4410" y="8310"/>
                      <a:ext cx="4080" cy="3705"/>
                    </a:xfrm>
                    <a:prstGeom prst="pentag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14696" name="Group 8"/>
                    <p:cNvGrpSpPr>
                      <a:grpSpLocks/>
                    </p:cNvGrpSpPr>
                    <p:nvPr/>
                  </p:nvGrpSpPr>
                  <p:grpSpPr bwMode="auto">
                    <a:xfrm>
                      <a:off x="4365" y="9540"/>
                      <a:ext cx="330" cy="413"/>
                      <a:chOff x="4365" y="9540"/>
                      <a:chExt cx="330" cy="413"/>
                    </a:xfrm>
                  </p:grpSpPr>
                  <p:sp>
                    <p:nvSpPr>
                      <p:cNvPr id="114697" name="Rectangle 9"/>
                      <p:cNvSpPr>
                        <a:spLocks noChangeArrowheads="1"/>
                      </p:cNvSpPr>
                      <p:nvPr/>
                    </p:nvSpPr>
                    <p:spPr bwMode="auto">
                      <a:xfrm rot="-1811032">
                        <a:off x="4365" y="9540"/>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698" name="Rectangle 10"/>
                      <p:cNvSpPr>
                        <a:spLocks noChangeArrowheads="1"/>
                      </p:cNvSpPr>
                      <p:nvPr/>
                    </p:nvSpPr>
                    <p:spPr bwMode="auto">
                      <a:xfrm rot="-6974951">
                        <a:off x="4272" y="9716"/>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14699" name="Rectangle 11"/>
                    <p:cNvSpPr>
                      <a:spLocks noChangeArrowheads="1"/>
                    </p:cNvSpPr>
                    <p:nvPr/>
                  </p:nvSpPr>
                  <p:spPr bwMode="auto">
                    <a:xfrm rot="-23906931">
                      <a:off x="6157" y="8298"/>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700" name="Rectangle 12"/>
                    <p:cNvSpPr>
                      <a:spLocks noChangeArrowheads="1"/>
                    </p:cNvSpPr>
                    <p:nvPr/>
                  </p:nvSpPr>
                  <p:spPr bwMode="auto">
                    <a:xfrm rot="-8380494">
                      <a:off x="6364" y="8298"/>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14701" name="Group 13"/>
                    <p:cNvGrpSpPr>
                      <a:grpSpLocks/>
                    </p:cNvGrpSpPr>
                    <p:nvPr/>
                  </p:nvGrpSpPr>
                  <p:grpSpPr bwMode="auto">
                    <a:xfrm rot="8756384">
                      <a:off x="8160" y="9524"/>
                      <a:ext cx="330" cy="413"/>
                      <a:chOff x="4365" y="9540"/>
                      <a:chExt cx="330" cy="413"/>
                    </a:xfrm>
                  </p:grpSpPr>
                  <p:sp>
                    <p:nvSpPr>
                      <p:cNvPr id="114702" name="Rectangle 14"/>
                      <p:cNvSpPr>
                        <a:spLocks noChangeArrowheads="1"/>
                      </p:cNvSpPr>
                      <p:nvPr/>
                    </p:nvSpPr>
                    <p:spPr bwMode="auto">
                      <a:xfrm rot="-1811032">
                        <a:off x="4365" y="9540"/>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703" name="Rectangle 15"/>
                      <p:cNvSpPr>
                        <a:spLocks noChangeArrowheads="1"/>
                      </p:cNvSpPr>
                      <p:nvPr/>
                    </p:nvSpPr>
                    <p:spPr bwMode="auto">
                      <a:xfrm rot="-6974951">
                        <a:off x="4272" y="9716"/>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14704" name="AutoShape 16"/>
                  <p:cNvCxnSpPr>
                    <a:cxnSpLocks noChangeShapeType="1"/>
                  </p:cNvCxnSpPr>
                  <p:nvPr/>
                </p:nvCxnSpPr>
                <p:spPr bwMode="auto">
                  <a:xfrm flipH="1" flipV="1">
                    <a:off x="5175" y="9195"/>
                    <a:ext cx="45" cy="2820"/>
                  </a:xfrm>
                  <a:prstGeom prst="straightConnector1">
                    <a:avLst/>
                  </a:prstGeom>
                  <a:noFill/>
                  <a:ln w="9525">
                    <a:solidFill>
                      <a:srgbClr val="000000"/>
                    </a:solidFill>
                    <a:round/>
                    <a:headEnd/>
                    <a:tailEnd/>
                  </a:ln>
                </p:spPr>
              </p:cxnSp>
              <p:cxnSp>
                <p:nvCxnSpPr>
                  <p:cNvPr id="114705" name="AutoShape 17"/>
                  <p:cNvCxnSpPr>
                    <a:cxnSpLocks noChangeShapeType="1"/>
                  </p:cNvCxnSpPr>
                  <p:nvPr/>
                </p:nvCxnSpPr>
                <p:spPr bwMode="auto">
                  <a:xfrm flipV="1">
                    <a:off x="7695" y="9195"/>
                    <a:ext cx="75" cy="2820"/>
                  </a:xfrm>
                  <a:prstGeom prst="straightConnector1">
                    <a:avLst/>
                  </a:prstGeom>
                  <a:noFill/>
                  <a:ln w="9525">
                    <a:solidFill>
                      <a:srgbClr val="000000"/>
                    </a:solidFill>
                    <a:round/>
                    <a:headEnd/>
                    <a:tailEnd/>
                  </a:ln>
                </p:spPr>
              </p:cxnSp>
            </p:grpSp>
            <p:sp>
              <p:nvSpPr>
                <p:cNvPr id="114706" name="Text Box 18"/>
                <p:cNvSpPr txBox="1">
                  <a:spLocks noChangeArrowheads="1"/>
                </p:cNvSpPr>
                <p:nvPr/>
              </p:nvSpPr>
              <p:spPr bwMode="auto">
                <a:xfrm>
                  <a:off x="6157" y="9502"/>
                  <a:ext cx="537" cy="4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T</a:t>
                  </a:r>
                  <a:r>
                    <a:rPr kumimoji="0" lang="en-US" sz="1400" b="0" i="0" u="none" strike="noStrike" cap="none" normalizeH="0" baseline="-25000" dirty="0" smtClean="0">
                      <a:ln>
                        <a:noFill/>
                      </a:ln>
                      <a:solidFill>
                        <a:schemeClr val="tx1"/>
                      </a:solidFill>
                      <a:effectLst/>
                      <a:latin typeface="Calibri" pitchFamily="34" charset="0"/>
                      <a:cs typeface="Arial" pitchFamily="34" charset="0"/>
                    </a:rPr>
                    <a:t>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4707" name="Text Box 19"/>
                <p:cNvSpPr txBox="1">
                  <a:spLocks noChangeArrowheads="1"/>
                </p:cNvSpPr>
                <p:nvPr/>
              </p:nvSpPr>
              <p:spPr bwMode="auto">
                <a:xfrm>
                  <a:off x="5745" y="11070"/>
                  <a:ext cx="1050" cy="39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err="1" smtClean="0">
                      <a:ln>
                        <a:noFill/>
                      </a:ln>
                      <a:solidFill>
                        <a:schemeClr val="tx1"/>
                      </a:solidFill>
                      <a:effectLst/>
                      <a:latin typeface="Calibri" pitchFamily="34" charset="0"/>
                      <a:cs typeface="Arial" pitchFamily="34" charset="0"/>
                    </a:rPr>
                    <a:t>q</a:t>
                  </a:r>
                  <a:r>
                    <a:rPr kumimoji="0" lang="en-US" sz="1400" b="0" i="0" u="none" strike="noStrike" cap="none" normalizeH="0" baseline="-25000" dirty="0" err="1" smtClean="0">
                      <a:ln>
                        <a:noFill/>
                      </a:ln>
                      <a:solidFill>
                        <a:schemeClr val="tx1"/>
                      </a:solidFill>
                      <a:effectLst/>
                      <a:latin typeface="Calibri" pitchFamily="34" charset="0"/>
                      <a:cs typeface="Arial" pitchFamily="34" charset="0"/>
                    </a:rPr>
                    <a:t>advection</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14708" name="Group 20"/>
              <p:cNvGrpSpPr>
                <a:grpSpLocks/>
              </p:cNvGrpSpPr>
              <p:nvPr/>
            </p:nvGrpSpPr>
            <p:grpSpPr bwMode="auto">
              <a:xfrm>
                <a:off x="4095" y="8085"/>
                <a:ext cx="4680" cy="1898"/>
                <a:chOff x="4095" y="8085"/>
                <a:chExt cx="4680" cy="1898"/>
              </a:xfrm>
            </p:grpSpPr>
            <p:cxnSp>
              <p:nvCxnSpPr>
                <p:cNvPr id="114709" name="AutoShape 21"/>
                <p:cNvCxnSpPr>
                  <a:cxnSpLocks noChangeShapeType="1"/>
                </p:cNvCxnSpPr>
                <p:nvPr/>
              </p:nvCxnSpPr>
              <p:spPr bwMode="auto">
                <a:xfrm>
                  <a:off x="4125" y="9595"/>
                  <a:ext cx="705" cy="222"/>
                </a:xfrm>
                <a:prstGeom prst="curvedConnector3">
                  <a:avLst>
                    <a:gd name="adj1" fmla="val 49931"/>
                  </a:avLst>
                </a:prstGeom>
                <a:noFill/>
                <a:ln w="9525">
                  <a:solidFill>
                    <a:srgbClr val="000000"/>
                  </a:solidFill>
                  <a:round/>
                  <a:headEnd/>
                  <a:tailEnd type="triangle" w="med" len="med"/>
                </a:ln>
              </p:spPr>
            </p:cxnSp>
            <p:cxnSp>
              <p:nvCxnSpPr>
                <p:cNvPr id="114710" name="AutoShape 22"/>
                <p:cNvCxnSpPr>
                  <a:cxnSpLocks noChangeShapeType="1"/>
                </p:cNvCxnSpPr>
                <p:nvPr/>
              </p:nvCxnSpPr>
              <p:spPr bwMode="auto">
                <a:xfrm>
                  <a:off x="4095" y="9730"/>
                  <a:ext cx="705" cy="222"/>
                </a:xfrm>
                <a:prstGeom prst="curvedConnector3">
                  <a:avLst>
                    <a:gd name="adj1" fmla="val 49931"/>
                  </a:avLst>
                </a:prstGeom>
                <a:noFill/>
                <a:ln w="9525">
                  <a:solidFill>
                    <a:srgbClr val="000000"/>
                  </a:solidFill>
                  <a:round/>
                  <a:headEnd/>
                  <a:tailEnd type="triangle" w="med" len="med"/>
                </a:ln>
              </p:spPr>
            </p:cxnSp>
            <p:cxnSp>
              <p:nvCxnSpPr>
                <p:cNvPr id="114711" name="AutoShape 23"/>
                <p:cNvCxnSpPr>
                  <a:cxnSpLocks noChangeShapeType="1"/>
                </p:cNvCxnSpPr>
                <p:nvPr/>
              </p:nvCxnSpPr>
              <p:spPr bwMode="auto">
                <a:xfrm>
                  <a:off x="8055" y="9761"/>
                  <a:ext cx="705" cy="222"/>
                </a:xfrm>
                <a:prstGeom prst="curvedConnector3">
                  <a:avLst>
                    <a:gd name="adj1" fmla="val 49931"/>
                  </a:avLst>
                </a:prstGeom>
                <a:noFill/>
                <a:ln w="9525">
                  <a:solidFill>
                    <a:srgbClr val="000000"/>
                  </a:solidFill>
                  <a:round/>
                  <a:headEnd/>
                  <a:tailEnd type="triangle" w="med" len="med"/>
                </a:ln>
              </p:spPr>
            </p:cxnSp>
            <p:cxnSp>
              <p:nvCxnSpPr>
                <p:cNvPr id="114712" name="AutoShape 24"/>
                <p:cNvCxnSpPr>
                  <a:cxnSpLocks noChangeShapeType="1"/>
                </p:cNvCxnSpPr>
                <p:nvPr/>
              </p:nvCxnSpPr>
              <p:spPr bwMode="auto">
                <a:xfrm>
                  <a:off x="8070" y="9623"/>
                  <a:ext cx="705" cy="222"/>
                </a:xfrm>
                <a:prstGeom prst="curvedConnector3">
                  <a:avLst>
                    <a:gd name="adj1" fmla="val 49931"/>
                  </a:avLst>
                </a:prstGeom>
                <a:noFill/>
                <a:ln w="9525">
                  <a:solidFill>
                    <a:srgbClr val="000000"/>
                  </a:solidFill>
                  <a:round/>
                  <a:headEnd/>
                  <a:tailEnd type="triangle" w="med" len="med"/>
                </a:ln>
              </p:spPr>
            </p:cxnSp>
            <p:cxnSp>
              <p:nvCxnSpPr>
                <p:cNvPr id="114713" name="AutoShape 25"/>
                <p:cNvCxnSpPr>
                  <a:cxnSpLocks noChangeShapeType="1"/>
                </p:cNvCxnSpPr>
                <p:nvPr/>
              </p:nvCxnSpPr>
              <p:spPr bwMode="auto">
                <a:xfrm flipV="1">
                  <a:off x="6255" y="8190"/>
                  <a:ext cx="615" cy="495"/>
                </a:xfrm>
                <a:prstGeom prst="curvedConnector3">
                  <a:avLst>
                    <a:gd name="adj1" fmla="val 49917"/>
                  </a:avLst>
                </a:prstGeom>
                <a:noFill/>
                <a:ln w="9525">
                  <a:solidFill>
                    <a:srgbClr val="000000"/>
                  </a:solidFill>
                  <a:round/>
                  <a:headEnd/>
                  <a:tailEnd type="triangle" w="med" len="med"/>
                </a:ln>
              </p:spPr>
            </p:cxnSp>
            <p:cxnSp>
              <p:nvCxnSpPr>
                <p:cNvPr id="114714" name="AutoShape 26"/>
                <p:cNvCxnSpPr>
                  <a:cxnSpLocks noChangeShapeType="1"/>
                </p:cNvCxnSpPr>
                <p:nvPr/>
              </p:nvCxnSpPr>
              <p:spPr bwMode="auto">
                <a:xfrm flipV="1">
                  <a:off x="6150" y="8085"/>
                  <a:ext cx="615" cy="495"/>
                </a:xfrm>
                <a:prstGeom prst="curvedConnector3">
                  <a:avLst>
                    <a:gd name="adj1" fmla="val 49917"/>
                  </a:avLst>
                </a:prstGeom>
                <a:noFill/>
                <a:ln w="9525">
                  <a:solidFill>
                    <a:srgbClr val="000000"/>
                  </a:solidFill>
                  <a:round/>
                  <a:headEnd/>
                  <a:tailEnd type="triangle" w="med" len="med"/>
                </a:ln>
              </p:spPr>
            </p:cxnSp>
          </p:grpSp>
        </p:grpSp>
        <p:sp>
          <p:nvSpPr>
            <p:cNvPr id="114715" name="Text Box 27"/>
            <p:cNvSpPr txBox="1">
              <a:spLocks noChangeArrowheads="1"/>
            </p:cNvSpPr>
            <p:nvPr/>
          </p:nvSpPr>
          <p:spPr bwMode="auto">
            <a:xfrm>
              <a:off x="9221" y="6996"/>
              <a:ext cx="630" cy="4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T</a:t>
              </a:r>
              <a:r>
                <a:rPr kumimoji="0" lang="en-US" sz="1400" b="0" i="0" u="none" strike="noStrike" cap="none" normalizeH="0" baseline="-25000" dirty="0" smtClean="0">
                  <a:ln>
                    <a:noFill/>
                  </a:ln>
                  <a:solidFill>
                    <a:schemeClr val="tx1"/>
                  </a:solidFill>
                  <a:effectLst/>
                  <a:latin typeface="Calibri" pitchFamily="34" charset="0"/>
                  <a:cs typeface="Arial" pitchFamily="34" charset="0"/>
                </a:rPr>
                <a:t>out</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762000"/>
            <a:ext cx="7010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Mass transport mechanism- Advection</a:t>
            </a:r>
            <a:endParaRPr lang="en-US" sz="2400" dirty="0">
              <a:latin typeface="Times New Roman" pitchFamily="18" charset="0"/>
              <a:cs typeface="Times New Roman" pitchFamily="18" charset="0"/>
            </a:endParaRPr>
          </a:p>
        </p:txBody>
      </p:sp>
      <p:grpSp>
        <p:nvGrpSpPr>
          <p:cNvPr id="121871" name="Group 15"/>
          <p:cNvGrpSpPr>
            <a:grpSpLocks/>
          </p:cNvGrpSpPr>
          <p:nvPr/>
        </p:nvGrpSpPr>
        <p:grpSpPr bwMode="auto">
          <a:xfrm>
            <a:off x="1981200" y="2057400"/>
            <a:ext cx="6172200" cy="3886200"/>
            <a:chOff x="4436" y="7170"/>
            <a:chExt cx="5629" cy="3717"/>
          </a:xfrm>
        </p:grpSpPr>
        <p:grpSp>
          <p:nvGrpSpPr>
            <p:cNvPr id="121872" name="Group 16"/>
            <p:cNvGrpSpPr>
              <a:grpSpLocks/>
            </p:cNvGrpSpPr>
            <p:nvPr/>
          </p:nvGrpSpPr>
          <p:grpSpPr bwMode="auto">
            <a:xfrm>
              <a:off x="4436" y="7170"/>
              <a:ext cx="4125" cy="3717"/>
              <a:chOff x="4365" y="8298"/>
              <a:chExt cx="4125" cy="3717"/>
            </a:xfrm>
          </p:grpSpPr>
          <p:grpSp>
            <p:nvGrpSpPr>
              <p:cNvPr id="121873" name="Group 17"/>
              <p:cNvGrpSpPr>
                <a:grpSpLocks/>
              </p:cNvGrpSpPr>
              <p:nvPr/>
            </p:nvGrpSpPr>
            <p:grpSpPr bwMode="auto">
              <a:xfrm>
                <a:off x="4365" y="8298"/>
                <a:ext cx="4125" cy="3717"/>
                <a:chOff x="4365" y="8298"/>
                <a:chExt cx="4125" cy="3717"/>
              </a:xfrm>
            </p:grpSpPr>
            <p:sp>
              <p:nvSpPr>
                <p:cNvPr id="121874" name="AutoShape 18"/>
                <p:cNvSpPr>
                  <a:spLocks noChangeArrowheads="1"/>
                </p:cNvSpPr>
                <p:nvPr/>
              </p:nvSpPr>
              <p:spPr bwMode="auto">
                <a:xfrm>
                  <a:off x="4410" y="8310"/>
                  <a:ext cx="4080" cy="3705"/>
                </a:xfrm>
                <a:prstGeom prst="pentag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21875" name="Group 19"/>
                <p:cNvGrpSpPr>
                  <a:grpSpLocks/>
                </p:cNvGrpSpPr>
                <p:nvPr/>
              </p:nvGrpSpPr>
              <p:grpSpPr bwMode="auto">
                <a:xfrm>
                  <a:off x="4365" y="9540"/>
                  <a:ext cx="330" cy="413"/>
                  <a:chOff x="4365" y="9540"/>
                  <a:chExt cx="330" cy="413"/>
                </a:xfrm>
              </p:grpSpPr>
              <p:sp>
                <p:nvSpPr>
                  <p:cNvPr id="121876" name="Rectangle 20"/>
                  <p:cNvSpPr>
                    <a:spLocks noChangeArrowheads="1"/>
                  </p:cNvSpPr>
                  <p:nvPr/>
                </p:nvSpPr>
                <p:spPr bwMode="auto">
                  <a:xfrm rot="-1811032">
                    <a:off x="4365" y="9540"/>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77" name="Rectangle 21"/>
                  <p:cNvSpPr>
                    <a:spLocks noChangeArrowheads="1"/>
                  </p:cNvSpPr>
                  <p:nvPr/>
                </p:nvSpPr>
                <p:spPr bwMode="auto">
                  <a:xfrm rot="-6974951">
                    <a:off x="4272" y="9716"/>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1878" name="Rectangle 22"/>
                <p:cNvSpPr>
                  <a:spLocks noChangeArrowheads="1"/>
                </p:cNvSpPr>
                <p:nvPr/>
              </p:nvSpPr>
              <p:spPr bwMode="auto">
                <a:xfrm rot="-23906931">
                  <a:off x="6157" y="8298"/>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79" name="Rectangle 23"/>
                <p:cNvSpPr>
                  <a:spLocks noChangeArrowheads="1"/>
                </p:cNvSpPr>
                <p:nvPr/>
              </p:nvSpPr>
              <p:spPr bwMode="auto">
                <a:xfrm rot="-8380494">
                  <a:off x="6364" y="8298"/>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21880" name="Group 24"/>
                <p:cNvGrpSpPr>
                  <a:grpSpLocks/>
                </p:cNvGrpSpPr>
                <p:nvPr/>
              </p:nvGrpSpPr>
              <p:grpSpPr bwMode="auto">
                <a:xfrm rot="8756384">
                  <a:off x="8160" y="9524"/>
                  <a:ext cx="330" cy="413"/>
                  <a:chOff x="4365" y="9540"/>
                  <a:chExt cx="330" cy="413"/>
                </a:xfrm>
              </p:grpSpPr>
              <p:sp>
                <p:nvSpPr>
                  <p:cNvPr id="121881" name="Rectangle 25"/>
                  <p:cNvSpPr>
                    <a:spLocks noChangeArrowheads="1"/>
                  </p:cNvSpPr>
                  <p:nvPr/>
                </p:nvSpPr>
                <p:spPr bwMode="auto">
                  <a:xfrm rot="-1811032">
                    <a:off x="4365" y="9540"/>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82" name="Rectangle 26"/>
                  <p:cNvSpPr>
                    <a:spLocks noChangeArrowheads="1"/>
                  </p:cNvSpPr>
                  <p:nvPr/>
                </p:nvSpPr>
                <p:spPr bwMode="auto">
                  <a:xfrm rot="-6974951">
                    <a:off x="4272" y="9716"/>
                    <a:ext cx="330" cy="14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21883" name="AutoShape 27"/>
              <p:cNvCxnSpPr>
                <a:cxnSpLocks noChangeShapeType="1"/>
              </p:cNvCxnSpPr>
              <p:nvPr/>
            </p:nvCxnSpPr>
            <p:spPr bwMode="auto">
              <a:xfrm flipH="1" flipV="1">
                <a:off x="5175" y="9195"/>
                <a:ext cx="45" cy="2820"/>
              </a:xfrm>
              <a:prstGeom prst="straightConnector1">
                <a:avLst/>
              </a:prstGeom>
              <a:noFill/>
              <a:ln w="9525">
                <a:solidFill>
                  <a:srgbClr val="000000"/>
                </a:solidFill>
                <a:round/>
                <a:headEnd/>
                <a:tailEnd/>
              </a:ln>
            </p:spPr>
          </p:cxnSp>
          <p:cxnSp>
            <p:nvCxnSpPr>
              <p:cNvPr id="121884" name="AutoShape 28"/>
              <p:cNvCxnSpPr>
                <a:cxnSpLocks noChangeShapeType="1"/>
              </p:cNvCxnSpPr>
              <p:nvPr/>
            </p:nvCxnSpPr>
            <p:spPr bwMode="auto">
              <a:xfrm flipV="1">
                <a:off x="7695" y="9195"/>
                <a:ext cx="75" cy="2820"/>
              </a:xfrm>
              <a:prstGeom prst="straightConnector1">
                <a:avLst/>
              </a:prstGeom>
              <a:noFill/>
              <a:ln w="9525">
                <a:solidFill>
                  <a:srgbClr val="000000"/>
                </a:solidFill>
                <a:round/>
                <a:headEnd/>
                <a:tailEnd/>
              </a:ln>
            </p:spPr>
          </p:cxnSp>
        </p:grpSp>
        <p:sp>
          <p:nvSpPr>
            <p:cNvPr id="121885" name="Text Box 29"/>
            <p:cNvSpPr txBox="1">
              <a:spLocks noChangeArrowheads="1"/>
            </p:cNvSpPr>
            <p:nvPr/>
          </p:nvSpPr>
          <p:spPr bwMode="auto">
            <a:xfrm>
              <a:off x="6120" y="8555"/>
              <a:ext cx="645" cy="4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err="1" smtClean="0">
                  <a:ln>
                    <a:noFill/>
                  </a:ln>
                  <a:solidFill>
                    <a:schemeClr val="tx1"/>
                  </a:solidFill>
                  <a:effectLst/>
                  <a:latin typeface="Calibri" pitchFamily="34" charset="0"/>
                  <a:cs typeface="Arial" pitchFamily="34" charset="0"/>
                </a:rPr>
                <a:t>C</a:t>
              </a:r>
              <a:r>
                <a:rPr kumimoji="0" lang="en-US" sz="1400" b="0" i="0" u="none" strike="noStrike" cap="none" normalizeH="0" baseline="-25000" dirty="0" err="1" smtClean="0">
                  <a:ln>
                    <a:noFill/>
                  </a:ln>
                  <a:solidFill>
                    <a:schemeClr val="tx1"/>
                  </a:solidFill>
                  <a:effectLst/>
                  <a:latin typeface="Calibri" pitchFamily="34" charset="0"/>
                  <a:cs typeface="Arial" pitchFamily="34" charset="0"/>
                </a:rPr>
                <a:t>in</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886" name="Text Box 30"/>
            <p:cNvSpPr txBox="1">
              <a:spLocks noChangeArrowheads="1"/>
            </p:cNvSpPr>
            <p:nvPr/>
          </p:nvSpPr>
          <p:spPr bwMode="auto">
            <a:xfrm>
              <a:off x="5520" y="9945"/>
              <a:ext cx="1038" cy="3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err="1" smtClean="0">
                  <a:ln>
                    <a:noFill/>
                  </a:ln>
                  <a:solidFill>
                    <a:schemeClr val="tx1"/>
                  </a:solidFill>
                  <a:effectLst/>
                  <a:latin typeface="Calibri" pitchFamily="34" charset="0"/>
                  <a:cs typeface="Arial" pitchFamily="34" charset="0"/>
                </a:rPr>
                <a:t>m</a:t>
              </a:r>
              <a:r>
                <a:rPr kumimoji="0" lang="en-US" sz="1400" b="0" i="0" u="none" strike="noStrike" cap="none" normalizeH="0" baseline="-25000" dirty="0" err="1" smtClean="0">
                  <a:ln>
                    <a:noFill/>
                  </a:ln>
                  <a:solidFill>
                    <a:schemeClr val="tx1"/>
                  </a:solidFill>
                  <a:effectLst/>
                  <a:latin typeface="Calibri" pitchFamily="34" charset="0"/>
                  <a:cs typeface="Arial" pitchFamily="34" charset="0"/>
                </a:rPr>
                <a:t>advection</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887" name="Text Box 31"/>
            <p:cNvSpPr txBox="1">
              <a:spLocks noChangeArrowheads="1"/>
            </p:cNvSpPr>
            <p:nvPr/>
          </p:nvSpPr>
          <p:spPr bwMode="auto">
            <a:xfrm>
              <a:off x="9420" y="8429"/>
              <a:ext cx="645" cy="4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err="1" smtClean="0">
                  <a:ln>
                    <a:noFill/>
                  </a:ln>
                  <a:solidFill>
                    <a:schemeClr val="tx1"/>
                  </a:solidFill>
                  <a:effectLst/>
                  <a:latin typeface="Calibri" pitchFamily="34" charset="0"/>
                  <a:cs typeface="Arial" pitchFamily="34" charset="0"/>
                </a:rPr>
                <a:t>C</a:t>
              </a:r>
              <a:r>
                <a:rPr kumimoji="0" lang="en-US" sz="1400" b="0" i="0" u="none" strike="noStrike" cap="none" normalizeH="0" baseline="-25000" dirty="0" err="1" smtClean="0">
                  <a:ln>
                    <a:noFill/>
                  </a:ln>
                  <a:solidFill>
                    <a:schemeClr val="tx1"/>
                  </a:solidFill>
                  <a:effectLst/>
                  <a:latin typeface="Calibri" pitchFamily="34" charset="0"/>
                  <a:cs typeface="Arial" pitchFamily="34" charset="0"/>
                </a:rPr>
                <a:t>out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533400"/>
            <a:ext cx="6172200" cy="738664"/>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High tech “Semi closed” Greenhouse </a:t>
            </a:r>
          </a:p>
          <a:p>
            <a:endParaRPr lang="en-US" dirty="0"/>
          </a:p>
        </p:txBody>
      </p:sp>
      <p:grpSp>
        <p:nvGrpSpPr>
          <p:cNvPr id="122882" name="Group 2"/>
          <p:cNvGrpSpPr>
            <a:grpSpLocks/>
          </p:cNvGrpSpPr>
          <p:nvPr/>
        </p:nvGrpSpPr>
        <p:grpSpPr bwMode="auto">
          <a:xfrm>
            <a:off x="3733800" y="1371600"/>
            <a:ext cx="4876800" cy="4572000"/>
            <a:chOff x="920" y="6074"/>
            <a:chExt cx="7720" cy="5815"/>
          </a:xfrm>
        </p:grpSpPr>
        <p:grpSp>
          <p:nvGrpSpPr>
            <p:cNvPr id="122883" name="Group 3"/>
            <p:cNvGrpSpPr>
              <a:grpSpLocks/>
            </p:cNvGrpSpPr>
            <p:nvPr/>
          </p:nvGrpSpPr>
          <p:grpSpPr bwMode="auto">
            <a:xfrm>
              <a:off x="920" y="6074"/>
              <a:ext cx="7720" cy="5815"/>
              <a:chOff x="920" y="6074"/>
              <a:chExt cx="7720" cy="5815"/>
            </a:xfrm>
          </p:grpSpPr>
          <p:grpSp>
            <p:nvGrpSpPr>
              <p:cNvPr id="122884" name="Group 4"/>
              <p:cNvGrpSpPr>
                <a:grpSpLocks/>
              </p:cNvGrpSpPr>
              <p:nvPr/>
            </p:nvGrpSpPr>
            <p:grpSpPr bwMode="auto">
              <a:xfrm>
                <a:off x="2799" y="6074"/>
                <a:ext cx="5841" cy="5815"/>
                <a:chOff x="2799" y="6074"/>
                <a:chExt cx="5841" cy="5815"/>
              </a:xfrm>
            </p:grpSpPr>
            <p:grpSp>
              <p:nvGrpSpPr>
                <p:cNvPr id="122885" name="Group 5"/>
                <p:cNvGrpSpPr>
                  <a:grpSpLocks/>
                </p:cNvGrpSpPr>
                <p:nvPr/>
              </p:nvGrpSpPr>
              <p:grpSpPr bwMode="auto">
                <a:xfrm>
                  <a:off x="2799" y="6074"/>
                  <a:ext cx="5841" cy="5815"/>
                  <a:chOff x="3015" y="6757"/>
                  <a:chExt cx="5625" cy="5633"/>
                </a:xfrm>
              </p:grpSpPr>
              <p:grpSp>
                <p:nvGrpSpPr>
                  <p:cNvPr id="122886" name="Group 6"/>
                  <p:cNvGrpSpPr>
                    <a:grpSpLocks/>
                  </p:cNvGrpSpPr>
                  <p:nvPr/>
                </p:nvGrpSpPr>
                <p:grpSpPr bwMode="auto">
                  <a:xfrm rot="10038992">
                    <a:off x="8202" y="8709"/>
                    <a:ext cx="243" cy="1832"/>
                    <a:chOff x="3208" y="8834"/>
                    <a:chExt cx="243" cy="1832"/>
                  </a:xfrm>
                </p:grpSpPr>
                <p:sp>
                  <p:nvSpPr>
                    <p:cNvPr id="122887" name="Rectangle 7"/>
                    <p:cNvSpPr>
                      <a:spLocks noChangeArrowheads="1"/>
                    </p:cNvSpPr>
                    <p:nvPr/>
                  </p:nvSpPr>
                  <p:spPr bwMode="auto">
                    <a:xfrm rot="8690924">
                      <a:off x="3208" y="9590"/>
                      <a:ext cx="150" cy="10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888" name="Rectangle 8"/>
                    <p:cNvSpPr>
                      <a:spLocks noChangeArrowheads="1"/>
                    </p:cNvSpPr>
                    <p:nvPr/>
                  </p:nvSpPr>
                  <p:spPr bwMode="auto">
                    <a:xfrm rot="2621115">
                      <a:off x="3301" y="8834"/>
                      <a:ext cx="150" cy="10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889" name="Group 9"/>
                  <p:cNvGrpSpPr>
                    <a:grpSpLocks/>
                  </p:cNvGrpSpPr>
                  <p:nvPr/>
                </p:nvGrpSpPr>
                <p:grpSpPr bwMode="auto">
                  <a:xfrm>
                    <a:off x="5271" y="6757"/>
                    <a:ext cx="1323" cy="1076"/>
                    <a:chOff x="5271" y="6757"/>
                    <a:chExt cx="1323" cy="1076"/>
                  </a:xfrm>
                </p:grpSpPr>
                <p:sp>
                  <p:nvSpPr>
                    <p:cNvPr id="122890" name="Rectangle 10"/>
                    <p:cNvSpPr>
                      <a:spLocks noChangeArrowheads="1"/>
                    </p:cNvSpPr>
                    <p:nvPr/>
                  </p:nvSpPr>
                  <p:spPr bwMode="auto">
                    <a:xfrm rot="7858678">
                      <a:off x="5981" y="6697"/>
                      <a:ext cx="150" cy="10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891" name="Rectangle 11"/>
                    <p:cNvSpPr>
                      <a:spLocks noChangeArrowheads="1"/>
                    </p:cNvSpPr>
                    <p:nvPr/>
                  </p:nvSpPr>
                  <p:spPr bwMode="auto">
                    <a:xfrm rot="13448446">
                      <a:off x="5271" y="6757"/>
                      <a:ext cx="150" cy="10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892" name="Group 12"/>
                  <p:cNvGrpSpPr>
                    <a:grpSpLocks/>
                  </p:cNvGrpSpPr>
                  <p:nvPr/>
                </p:nvGrpSpPr>
                <p:grpSpPr bwMode="auto">
                  <a:xfrm>
                    <a:off x="3208" y="8834"/>
                    <a:ext cx="243" cy="1832"/>
                    <a:chOff x="3208" y="8834"/>
                    <a:chExt cx="243" cy="1832"/>
                  </a:xfrm>
                </p:grpSpPr>
                <p:sp>
                  <p:nvSpPr>
                    <p:cNvPr id="122893" name="Rectangle 13"/>
                    <p:cNvSpPr>
                      <a:spLocks noChangeArrowheads="1"/>
                    </p:cNvSpPr>
                    <p:nvPr/>
                  </p:nvSpPr>
                  <p:spPr bwMode="auto">
                    <a:xfrm rot="8690924">
                      <a:off x="3208" y="9590"/>
                      <a:ext cx="150" cy="10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894" name="Rectangle 14"/>
                    <p:cNvSpPr>
                      <a:spLocks noChangeArrowheads="1"/>
                    </p:cNvSpPr>
                    <p:nvPr/>
                  </p:nvSpPr>
                  <p:spPr bwMode="auto">
                    <a:xfrm rot="2621115">
                      <a:off x="3301" y="8834"/>
                      <a:ext cx="150" cy="10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895" name="Group 15"/>
                  <p:cNvGrpSpPr>
                    <a:grpSpLocks/>
                  </p:cNvGrpSpPr>
                  <p:nvPr/>
                </p:nvGrpSpPr>
                <p:grpSpPr bwMode="auto">
                  <a:xfrm>
                    <a:off x="3015" y="6900"/>
                    <a:ext cx="5625" cy="5490"/>
                    <a:chOff x="3015" y="6900"/>
                    <a:chExt cx="5625" cy="5490"/>
                  </a:xfrm>
                </p:grpSpPr>
                <p:cxnSp>
                  <p:nvCxnSpPr>
                    <p:cNvPr id="122896" name="AutoShape 16"/>
                    <p:cNvCxnSpPr>
                      <a:cxnSpLocks noChangeShapeType="1"/>
                    </p:cNvCxnSpPr>
                    <p:nvPr/>
                  </p:nvCxnSpPr>
                  <p:spPr bwMode="auto">
                    <a:xfrm>
                      <a:off x="4230" y="12390"/>
                      <a:ext cx="3240" cy="0"/>
                    </a:xfrm>
                    <a:prstGeom prst="straightConnector1">
                      <a:avLst/>
                    </a:prstGeom>
                    <a:noFill/>
                    <a:ln w="9525">
                      <a:solidFill>
                        <a:srgbClr val="000000"/>
                      </a:solidFill>
                      <a:round/>
                      <a:headEnd/>
                      <a:tailEnd/>
                    </a:ln>
                  </p:spPr>
                </p:cxnSp>
                <p:grpSp>
                  <p:nvGrpSpPr>
                    <p:cNvPr id="122897" name="Group 17"/>
                    <p:cNvGrpSpPr>
                      <a:grpSpLocks/>
                    </p:cNvGrpSpPr>
                    <p:nvPr/>
                  </p:nvGrpSpPr>
                  <p:grpSpPr bwMode="auto">
                    <a:xfrm>
                      <a:off x="3015" y="6900"/>
                      <a:ext cx="5625" cy="5490"/>
                      <a:chOff x="3015" y="6900"/>
                      <a:chExt cx="5625" cy="5490"/>
                    </a:xfrm>
                  </p:grpSpPr>
                  <p:cxnSp>
                    <p:nvCxnSpPr>
                      <p:cNvPr id="122898" name="AutoShape 18"/>
                      <p:cNvCxnSpPr>
                        <a:cxnSpLocks noChangeShapeType="1"/>
                      </p:cNvCxnSpPr>
                      <p:nvPr/>
                    </p:nvCxnSpPr>
                    <p:spPr bwMode="auto">
                      <a:xfrm flipH="1">
                        <a:off x="3015" y="6900"/>
                        <a:ext cx="2685" cy="2865"/>
                      </a:xfrm>
                      <a:prstGeom prst="straightConnector1">
                        <a:avLst/>
                      </a:prstGeom>
                      <a:noFill/>
                      <a:ln w="9525">
                        <a:solidFill>
                          <a:srgbClr val="000000"/>
                        </a:solidFill>
                        <a:round/>
                        <a:headEnd/>
                        <a:tailEnd/>
                      </a:ln>
                    </p:spPr>
                  </p:cxnSp>
                  <p:cxnSp>
                    <p:nvCxnSpPr>
                      <p:cNvPr id="122899" name="AutoShape 19"/>
                      <p:cNvCxnSpPr>
                        <a:cxnSpLocks noChangeShapeType="1"/>
                      </p:cNvCxnSpPr>
                      <p:nvPr/>
                    </p:nvCxnSpPr>
                    <p:spPr bwMode="auto">
                      <a:xfrm>
                        <a:off x="5700" y="6900"/>
                        <a:ext cx="2940" cy="2640"/>
                      </a:xfrm>
                      <a:prstGeom prst="straightConnector1">
                        <a:avLst/>
                      </a:prstGeom>
                      <a:noFill/>
                      <a:ln w="9525">
                        <a:solidFill>
                          <a:srgbClr val="000000"/>
                        </a:solidFill>
                        <a:round/>
                        <a:headEnd/>
                        <a:tailEnd/>
                      </a:ln>
                    </p:spPr>
                  </p:cxnSp>
                  <p:cxnSp>
                    <p:nvCxnSpPr>
                      <p:cNvPr id="122900" name="AutoShape 20"/>
                      <p:cNvCxnSpPr>
                        <a:cxnSpLocks noChangeShapeType="1"/>
                      </p:cNvCxnSpPr>
                      <p:nvPr/>
                    </p:nvCxnSpPr>
                    <p:spPr bwMode="auto">
                      <a:xfrm>
                        <a:off x="4230" y="8490"/>
                        <a:ext cx="0" cy="3900"/>
                      </a:xfrm>
                      <a:prstGeom prst="straightConnector1">
                        <a:avLst/>
                      </a:prstGeom>
                      <a:noFill/>
                      <a:ln w="9525">
                        <a:solidFill>
                          <a:srgbClr val="000000"/>
                        </a:solidFill>
                        <a:round/>
                        <a:headEnd/>
                        <a:tailEnd/>
                      </a:ln>
                    </p:spPr>
                  </p:cxnSp>
                  <p:cxnSp>
                    <p:nvCxnSpPr>
                      <p:cNvPr id="122901" name="AutoShape 21"/>
                      <p:cNvCxnSpPr>
                        <a:cxnSpLocks noChangeShapeType="1"/>
                      </p:cNvCxnSpPr>
                      <p:nvPr/>
                    </p:nvCxnSpPr>
                    <p:spPr bwMode="auto">
                      <a:xfrm>
                        <a:off x="4230" y="8865"/>
                        <a:ext cx="3240" cy="0"/>
                      </a:xfrm>
                      <a:prstGeom prst="straightConnector1">
                        <a:avLst/>
                      </a:prstGeom>
                      <a:noFill/>
                      <a:ln w="9525">
                        <a:solidFill>
                          <a:srgbClr val="000000"/>
                        </a:solidFill>
                        <a:round/>
                        <a:headEnd/>
                        <a:tailEnd/>
                      </a:ln>
                    </p:spPr>
                  </p:cxnSp>
                  <p:cxnSp>
                    <p:nvCxnSpPr>
                      <p:cNvPr id="122902" name="AutoShape 22"/>
                      <p:cNvCxnSpPr>
                        <a:cxnSpLocks noChangeShapeType="1"/>
                      </p:cNvCxnSpPr>
                      <p:nvPr/>
                    </p:nvCxnSpPr>
                    <p:spPr bwMode="auto">
                      <a:xfrm>
                        <a:off x="7470" y="8490"/>
                        <a:ext cx="0" cy="3900"/>
                      </a:xfrm>
                      <a:prstGeom prst="straightConnector1">
                        <a:avLst/>
                      </a:prstGeom>
                      <a:noFill/>
                      <a:ln w="9525">
                        <a:solidFill>
                          <a:srgbClr val="000000"/>
                        </a:solidFill>
                        <a:round/>
                        <a:headEnd/>
                        <a:tailEnd/>
                      </a:ln>
                    </p:spPr>
                  </p:cxnSp>
                  <p:cxnSp>
                    <p:nvCxnSpPr>
                      <p:cNvPr id="122903" name="AutoShape 23"/>
                      <p:cNvCxnSpPr>
                        <a:cxnSpLocks noChangeShapeType="1"/>
                      </p:cNvCxnSpPr>
                      <p:nvPr/>
                    </p:nvCxnSpPr>
                    <p:spPr bwMode="auto">
                      <a:xfrm>
                        <a:off x="3015" y="9765"/>
                        <a:ext cx="1215" cy="1665"/>
                      </a:xfrm>
                      <a:prstGeom prst="straightConnector1">
                        <a:avLst/>
                      </a:prstGeom>
                      <a:noFill/>
                      <a:ln w="9525">
                        <a:solidFill>
                          <a:srgbClr val="000000"/>
                        </a:solidFill>
                        <a:round/>
                        <a:headEnd/>
                        <a:tailEnd/>
                      </a:ln>
                    </p:spPr>
                  </p:cxnSp>
                  <p:cxnSp>
                    <p:nvCxnSpPr>
                      <p:cNvPr id="122904" name="AutoShape 24"/>
                      <p:cNvCxnSpPr>
                        <a:cxnSpLocks noChangeShapeType="1"/>
                      </p:cNvCxnSpPr>
                      <p:nvPr/>
                    </p:nvCxnSpPr>
                    <p:spPr bwMode="auto">
                      <a:xfrm flipH="1">
                        <a:off x="7470" y="9540"/>
                        <a:ext cx="1170" cy="1965"/>
                      </a:xfrm>
                      <a:prstGeom prst="straightConnector1">
                        <a:avLst/>
                      </a:prstGeom>
                      <a:noFill/>
                      <a:ln w="9525">
                        <a:solidFill>
                          <a:srgbClr val="000000"/>
                        </a:solidFill>
                        <a:round/>
                        <a:headEnd/>
                        <a:tailEnd/>
                      </a:ln>
                    </p:spPr>
                  </p:cxnSp>
                </p:grpSp>
              </p:grpSp>
            </p:grpSp>
            <p:grpSp>
              <p:nvGrpSpPr>
                <p:cNvPr id="122905" name="Group 25"/>
                <p:cNvGrpSpPr>
                  <a:grpSpLocks/>
                </p:cNvGrpSpPr>
                <p:nvPr/>
              </p:nvGrpSpPr>
              <p:grpSpPr bwMode="auto">
                <a:xfrm>
                  <a:off x="4226" y="7697"/>
                  <a:ext cx="351" cy="321"/>
                  <a:chOff x="4262" y="8404"/>
                  <a:chExt cx="351" cy="321"/>
                </a:xfrm>
              </p:grpSpPr>
              <p:sp>
                <p:nvSpPr>
                  <p:cNvPr id="122906" name="AutoShape 26"/>
                  <p:cNvSpPr>
                    <a:spLocks noChangeArrowheads="1"/>
                  </p:cNvSpPr>
                  <p:nvPr/>
                </p:nvSpPr>
                <p:spPr bwMode="auto">
                  <a:xfrm rot="8077133">
                    <a:off x="4304" y="8362"/>
                    <a:ext cx="86" cy="169"/>
                  </a:xfrm>
                  <a:prstGeom prst="can">
                    <a:avLst>
                      <a:gd name="adj" fmla="val 49128"/>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22907" name="AutoShape 27"/>
                  <p:cNvCxnSpPr>
                    <a:cxnSpLocks noChangeShapeType="1"/>
                  </p:cNvCxnSpPr>
                  <p:nvPr/>
                </p:nvCxnSpPr>
                <p:spPr bwMode="auto">
                  <a:xfrm>
                    <a:off x="4431" y="8553"/>
                    <a:ext cx="103" cy="87"/>
                  </a:xfrm>
                  <a:prstGeom prst="straightConnector1">
                    <a:avLst/>
                  </a:prstGeom>
                  <a:noFill/>
                  <a:ln w="9525">
                    <a:solidFill>
                      <a:srgbClr val="000000"/>
                    </a:solidFill>
                    <a:round/>
                    <a:headEnd/>
                    <a:tailEnd/>
                  </a:ln>
                </p:spPr>
              </p:cxnSp>
              <p:cxnSp>
                <p:nvCxnSpPr>
                  <p:cNvPr id="122908" name="AutoShape 28"/>
                  <p:cNvCxnSpPr>
                    <a:cxnSpLocks noChangeShapeType="1"/>
                  </p:cNvCxnSpPr>
                  <p:nvPr/>
                </p:nvCxnSpPr>
                <p:spPr bwMode="auto">
                  <a:xfrm>
                    <a:off x="4463" y="8522"/>
                    <a:ext cx="150" cy="63"/>
                  </a:xfrm>
                  <a:prstGeom prst="straightConnector1">
                    <a:avLst/>
                  </a:prstGeom>
                  <a:noFill/>
                  <a:ln w="9525">
                    <a:solidFill>
                      <a:srgbClr val="000000"/>
                    </a:solidFill>
                    <a:round/>
                    <a:headEnd/>
                    <a:tailEnd/>
                  </a:ln>
                </p:spPr>
              </p:cxnSp>
              <p:cxnSp>
                <p:nvCxnSpPr>
                  <p:cNvPr id="122909" name="AutoShape 29"/>
                  <p:cNvCxnSpPr>
                    <a:cxnSpLocks noChangeShapeType="1"/>
                  </p:cNvCxnSpPr>
                  <p:nvPr/>
                </p:nvCxnSpPr>
                <p:spPr bwMode="auto">
                  <a:xfrm>
                    <a:off x="4399" y="8569"/>
                    <a:ext cx="64" cy="156"/>
                  </a:xfrm>
                  <a:prstGeom prst="straightConnector1">
                    <a:avLst/>
                  </a:prstGeom>
                  <a:noFill/>
                  <a:ln w="9525">
                    <a:solidFill>
                      <a:srgbClr val="000000"/>
                    </a:solidFill>
                    <a:round/>
                    <a:headEnd/>
                    <a:tailEnd/>
                  </a:ln>
                </p:spPr>
              </p:cxnSp>
            </p:grpSp>
            <p:grpSp>
              <p:nvGrpSpPr>
                <p:cNvPr id="122910" name="Group 30"/>
                <p:cNvGrpSpPr>
                  <a:grpSpLocks/>
                </p:cNvGrpSpPr>
                <p:nvPr/>
              </p:nvGrpSpPr>
              <p:grpSpPr bwMode="auto">
                <a:xfrm rot="2689463">
                  <a:off x="5422" y="6493"/>
                  <a:ext cx="351" cy="321"/>
                  <a:chOff x="4262" y="8404"/>
                  <a:chExt cx="351" cy="321"/>
                </a:xfrm>
              </p:grpSpPr>
              <p:sp>
                <p:nvSpPr>
                  <p:cNvPr id="122911" name="AutoShape 31"/>
                  <p:cNvSpPr>
                    <a:spLocks noChangeArrowheads="1"/>
                  </p:cNvSpPr>
                  <p:nvPr/>
                </p:nvSpPr>
                <p:spPr bwMode="auto">
                  <a:xfrm rot="8077133">
                    <a:off x="4304" y="8362"/>
                    <a:ext cx="86" cy="169"/>
                  </a:xfrm>
                  <a:prstGeom prst="can">
                    <a:avLst>
                      <a:gd name="adj" fmla="val 49128"/>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22912" name="AutoShape 32"/>
                  <p:cNvCxnSpPr>
                    <a:cxnSpLocks noChangeShapeType="1"/>
                  </p:cNvCxnSpPr>
                  <p:nvPr/>
                </p:nvCxnSpPr>
                <p:spPr bwMode="auto">
                  <a:xfrm>
                    <a:off x="4431" y="8553"/>
                    <a:ext cx="103" cy="87"/>
                  </a:xfrm>
                  <a:prstGeom prst="straightConnector1">
                    <a:avLst/>
                  </a:prstGeom>
                  <a:noFill/>
                  <a:ln w="9525">
                    <a:solidFill>
                      <a:srgbClr val="000000"/>
                    </a:solidFill>
                    <a:round/>
                    <a:headEnd/>
                    <a:tailEnd/>
                  </a:ln>
                </p:spPr>
              </p:cxnSp>
              <p:cxnSp>
                <p:nvCxnSpPr>
                  <p:cNvPr id="122913" name="AutoShape 33"/>
                  <p:cNvCxnSpPr>
                    <a:cxnSpLocks noChangeShapeType="1"/>
                  </p:cNvCxnSpPr>
                  <p:nvPr/>
                </p:nvCxnSpPr>
                <p:spPr bwMode="auto">
                  <a:xfrm>
                    <a:off x="4463" y="8522"/>
                    <a:ext cx="150" cy="63"/>
                  </a:xfrm>
                  <a:prstGeom prst="straightConnector1">
                    <a:avLst/>
                  </a:prstGeom>
                  <a:noFill/>
                  <a:ln w="9525">
                    <a:solidFill>
                      <a:srgbClr val="000000"/>
                    </a:solidFill>
                    <a:round/>
                    <a:headEnd/>
                    <a:tailEnd/>
                  </a:ln>
                </p:spPr>
              </p:cxnSp>
              <p:cxnSp>
                <p:nvCxnSpPr>
                  <p:cNvPr id="122914" name="AutoShape 34"/>
                  <p:cNvCxnSpPr>
                    <a:cxnSpLocks noChangeShapeType="1"/>
                  </p:cNvCxnSpPr>
                  <p:nvPr/>
                </p:nvCxnSpPr>
                <p:spPr bwMode="auto">
                  <a:xfrm>
                    <a:off x="4399" y="8569"/>
                    <a:ext cx="64" cy="156"/>
                  </a:xfrm>
                  <a:prstGeom prst="straightConnector1">
                    <a:avLst/>
                  </a:prstGeom>
                  <a:noFill/>
                  <a:ln w="9525">
                    <a:solidFill>
                      <a:srgbClr val="000000"/>
                    </a:solidFill>
                    <a:round/>
                    <a:headEnd/>
                    <a:tailEnd/>
                  </a:ln>
                </p:spPr>
              </p:cxnSp>
            </p:grpSp>
            <p:grpSp>
              <p:nvGrpSpPr>
                <p:cNvPr id="122915" name="Group 35"/>
                <p:cNvGrpSpPr>
                  <a:grpSpLocks/>
                </p:cNvGrpSpPr>
                <p:nvPr/>
              </p:nvGrpSpPr>
              <p:grpSpPr bwMode="auto">
                <a:xfrm rot="5710049">
                  <a:off x="6851" y="7643"/>
                  <a:ext cx="351" cy="321"/>
                  <a:chOff x="4262" y="8404"/>
                  <a:chExt cx="351" cy="321"/>
                </a:xfrm>
              </p:grpSpPr>
              <p:sp>
                <p:nvSpPr>
                  <p:cNvPr id="122916" name="AutoShape 36"/>
                  <p:cNvSpPr>
                    <a:spLocks noChangeArrowheads="1"/>
                  </p:cNvSpPr>
                  <p:nvPr/>
                </p:nvSpPr>
                <p:spPr bwMode="auto">
                  <a:xfrm rot="8077133">
                    <a:off x="4304" y="8362"/>
                    <a:ext cx="86" cy="169"/>
                  </a:xfrm>
                  <a:prstGeom prst="can">
                    <a:avLst>
                      <a:gd name="adj" fmla="val 49128"/>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22917" name="AutoShape 37"/>
                  <p:cNvCxnSpPr>
                    <a:cxnSpLocks noChangeShapeType="1"/>
                  </p:cNvCxnSpPr>
                  <p:nvPr/>
                </p:nvCxnSpPr>
                <p:spPr bwMode="auto">
                  <a:xfrm>
                    <a:off x="4431" y="8553"/>
                    <a:ext cx="103" cy="87"/>
                  </a:xfrm>
                  <a:prstGeom prst="straightConnector1">
                    <a:avLst/>
                  </a:prstGeom>
                  <a:noFill/>
                  <a:ln w="9525">
                    <a:solidFill>
                      <a:srgbClr val="000000"/>
                    </a:solidFill>
                    <a:round/>
                    <a:headEnd/>
                    <a:tailEnd/>
                  </a:ln>
                </p:spPr>
              </p:cxnSp>
              <p:cxnSp>
                <p:nvCxnSpPr>
                  <p:cNvPr id="122918" name="AutoShape 38"/>
                  <p:cNvCxnSpPr>
                    <a:cxnSpLocks noChangeShapeType="1"/>
                  </p:cNvCxnSpPr>
                  <p:nvPr/>
                </p:nvCxnSpPr>
                <p:spPr bwMode="auto">
                  <a:xfrm>
                    <a:off x="4463" y="8522"/>
                    <a:ext cx="150" cy="63"/>
                  </a:xfrm>
                  <a:prstGeom prst="straightConnector1">
                    <a:avLst/>
                  </a:prstGeom>
                  <a:noFill/>
                  <a:ln w="9525">
                    <a:solidFill>
                      <a:srgbClr val="000000"/>
                    </a:solidFill>
                    <a:round/>
                    <a:headEnd/>
                    <a:tailEnd/>
                  </a:ln>
                </p:spPr>
              </p:cxnSp>
              <p:cxnSp>
                <p:nvCxnSpPr>
                  <p:cNvPr id="122919" name="AutoShape 39"/>
                  <p:cNvCxnSpPr>
                    <a:cxnSpLocks noChangeShapeType="1"/>
                  </p:cNvCxnSpPr>
                  <p:nvPr/>
                </p:nvCxnSpPr>
                <p:spPr bwMode="auto">
                  <a:xfrm>
                    <a:off x="4399" y="8569"/>
                    <a:ext cx="64" cy="156"/>
                  </a:xfrm>
                  <a:prstGeom prst="straightConnector1">
                    <a:avLst/>
                  </a:prstGeom>
                  <a:noFill/>
                  <a:ln w="9525">
                    <a:solidFill>
                      <a:srgbClr val="000000"/>
                    </a:solidFill>
                    <a:round/>
                    <a:headEnd/>
                    <a:tailEnd/>
                  </a:ln>
                </p:spPr>
              </p:cxnSp>
            </p:grpSp>
            <p:grpSp>
              <p:nvGrpSpPr>
                <p:cNvPr id="122920" name="Group 40"/>
                <p:cNvGrpSpPr>
                  <a:grpSpLocks/>
                </p:cNvGrpSpPr>
                <p:nvPr/>
              </p:nvGrpSpPr>
              <p:grpSpPr bwMode="auto">
                <a:xfrm>
                  <a:off x="4463" y="8182"/>
                  <a:ext cx="1136" cy="1450"/>
                  <a:chOff x="4463" y="8182"/>
                  <a:chExt cx="1136" cy="1450"/>
                </a:xfrm>
              </p:grpSpPr>
              <p:cxnSp>
                <p:nvCxnSpPr>
                  <p:cNvPr id="122921" name="AutoShape 41"/>
                  <p:cNvCxnSpPr>
                    <a:cxnSpLocks noChangeShapeType="1"/>
                  </p:cNvCxnSpPr>
                  <p:nvPr/>
                </p:nvCxnSpPr>
                <p:spPr bwMode="auto">
                  <a:xfrm>
                    <a:off x="4534" y="8182"/>
                    <a:ext cx="0" cy="692"/>
                  </a:xfrm>
                  <a:prstGeom prst="straightConnector1">
                    <a:avLst/>
                  </a:prstGeom>
                  <a:noFill/>
                  <a:ln w="9525">
                    <a:solidFill>
                      <a:srgbClr val="000000"/>
                    </a:solidFill>
                    <a:round/>
                    <a:headEnd/>
                    <a:tailEnd/>
                  </a:ln>
                </p:spPr>
              </p:cxnSp>
              <p:grpSp>
                <p:nvGrpSpPr>
                  <p:cNvPr id="122922" name="Group 42"/>
                  <p:cNvGrpSpPr>
                    <a:grpSpLocks/>
                  </p:cNvGrpSpPr>
                  <p:nvPr/>
                </p:nvGrpSpPr>
                <p:grpSpPr bwMode="auto">
                  <a:xfrm>
                    <a:off x="4463" y="8874"/>
                    <a:ext cx="1136" cy="758"/>
                    <a:chOff x="4463" y="8550"/>
                    <a:chExt cx="1136" cy="758"/>
                  </a:xfrm>
                </p:grpSpPr>
                <p:sp>
                  <p:nvSpPr>
                    <p:cNvPr id="122923" name="Rectangle 43"/>
                    <p:cNvSpPr>
                      <a:spLocks noChangeArrowheads="1"/>
                    </p:cNvSpPr>
                    <p:nvPr/>
                  </p:nvSpPr>
                  <p:spPr bwMode="auto">
                    <a:xfrm>
                      <a:off x="4463" y="8550"/>
                      <a:ext cx="1136" cy="75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122924" name="AutoShape 44"/>
                    <p:cNvCxnSpPr>
                      <a:cxnSpLocks noChangeShapeType="1"/>
                    </p:cNvCxnSpPr>
                    <p:nvPr/>
                  </p:nvCxnSpPr>
                  <p:spPr bwMode="auto">
                    <a:xfrm>
                      <a:off x="5046" y="8550"/>
                      <a:ext cx="0" cy="758"/>
                    </a:xfrm>
                    <a:prstGeom prst="straightConnector1">
                      <a:avLst/>
                    </a:prstGeom>
                    <a:noFill/>
                    <a:ln w="9525">
                      <a:solidFill>
                        <a:srgbClr val="000000"/>
                      </a:solidFill>
                      <a:round/>
                      <a:headEnd/>
                      <a:tailEnd/>
                    </a:ln>
                  </p:spPr>
                </p:cxnSp>
              </p:grpSp>
            </p:grpSp>
          </p:grpSp>
          <p:grpSp>
            <p:nvGrpSpPr>
              <p:cNvPr id="122925" name="Group 45"/>
              <p:cNvGrpSpPr>
                <a:grpSpLocks/>
              </p:cNvGrpSpPr>
              <p:nvPr/>
            </p:nvGrpSpPr>
            <p:grpSpPr bwMode="auto">
              <a:xfrm>
                <a:off x="920" y="8350"/>
                <a:ext cx="6424" cy="1347"/>
                <a:chOff x="920" y="8350"/>
                <a:chExt cx="6424" cy="1347"/>
              </a:xfrm>
            </p:grpSpPr>
            <p:grpSp>
              <p:nvGrpSpPr>
                <p:cNvPr id="122926" name="Group 46"/>
                <p:cNvGrpSpPr>
                  <a:grpSpLocks/>
                </p:cNvGrpSpPr>
                <p:nvPr/>
              </p:nvGrpSpPr>
              <p:grpSpPr bwMode="auto">
                <a:xfrm>
                  <a:off x="4032" y="9227"/>
                  <a:ext cx="502" cy="162"/>
                  <a:chOff x="4032" y="9227"/>
                  <a:chExt cx="502" cy="162"/>
                </a:xfrm>
              </p:grpSpPr>
              <p:cxnSp>
                <p:nvCxnSpPr>
                  <p:cNvPr id="122927" name="AutoShape 47"/>
                  <p:cNvCxnSpPr>
                    <a:cxnSpLocks noChangeShapeType="1"/>
                  </p:cNvCxnSpPr>
                  <p:nvPr/>
                </p:nvCxnSpPr>
                <p:spPr bwMode="auto">
                  <a:xfrm>
                    <a:off x="4032" y="9227"/>
                    <a:ext cx="502" cy="0"/>
                  </a:xfrm>
                  <a:prstGeom prst="straightConnector1">
                    <a:avLst/>
                  </a:prstGeom>
                  <a:noFill/>
                  <a:ln w="9525">
                    <a:solidFill>
                      <a:srgbClr val="000000"/>
                    </a:solidFill>
                    <a:round/>
                    <a:headEnd/>
                    <a:tailEnd/>
                  </a:ln>
                </p:spPr>
              </p:cxnSp>
              <p:cxnSp>
                <p:nvCxnSpPr>
                  <p:cNvPr id="122928" name="AutoShape 48"/>
                  <p:cNvCxnSpPr>
                    <a:cxnSpLocks noChangeShapeType="1"/>
                  </p:cNvCxnSpPr>
                  <p:nvPr/>
                </p:nvCxnSpPr>
                <p:spPr bwMode="auto">
                  <a:xfrm>
                    <a:off x="4032" y="9389"/>
                    <a:ext cx="502" cy="0"/>
                  </a:xfrm>
                  <a:prstGeom prst="straightConnector1">
                    <a:avLst/>
                  </a:prstGeom>
                  <a:noFill/>
                  <a:ln w="9525">
                    <a:solidFill>
                      <a:srgbClr val="000000"/>
                    </a:solidFill>
                    <a:round/>
                    <a:headEnd/>
                    <a:tailEnd/>
                  </a:ln>
                </p:spPr>
              </p:cxnSp>
            </p:grpSp>
            <p:grpSp>
              <p:nvGrpSpPr>
                <p:cNvPr id="122929" name="Group 49"/>
                <p:cNvGrpSpPr>
                  <a:grpSpLocks/>
                </p:cNvGrpSpPr>
                <p:nvPr/>
              </p:nvGrpSpPr>
              <p:grpSpPr bwMode="auto">
                <a:xfrm>
                  <a:off x="920" y="8350"/>
                  <a:ext cx="6424" cy="1347"/>
                  <a:chOff x="920" y="8350"/>
                  <a:chExt cx="6424" cy="1347"/>
                </a:xfrm>
              </p:grpSpPr>
              <p:sp>
                <p:nvSpPr>
                  <p:cNvPr id="122930" name="Text Box 50"/>
                  <p:cNvSpPr txBox="1">
                    <a:spLocks noChangeArrowheads="1"/>
                  </p:cNvSpPr>
                  <p:nvPr/>
                </p:nvSpPr>
                <p:spPr bwMode="auto">
                  <a:xfrm>
                    <a:off x="4703" y="8350"/>
                    <a:ext cx="1230" cy="37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Cooler +fan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931" name="Text Box 51"/>
                  <p:cNvSpPr txBox="1">
                    <a:spLocks noChangeArrowheads="1"/>
                  </p:cNvSpPr>
                  <p:nvPr/>
                </p:nvSpPr>
                <p:spPr bwMode="auto">
                  <a:xfrm>
                    <a:off x="5721" y="8874"/>
                    <a:ext cx="1623" cy="37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Air treatment</a:t>
                    </a:r>
                    <a:r>
                      <a:rPr kumimoji="0" lang="en-US" sz="800" b="0" i="0" u="none" strike="noStrike" cap="none" normalizeH="0" baseline="0" smtClean="0">
                        <a:ln>
                          <a:noFill/>
                        </a:ln>
                        <a:solidFill>
                          <a:schemeClr val="tx1"/>
                        </a:solidFill>
                        <a:effectLst/>
                        <a:latin typeface="Calibri" pitchFamily="34" charset="0"/>
                        <a:cs typeface="Arial" pitchFamily="34" charset="0"/>
                      </a:rPr>
                      <a:t> </a:t>
                    </a:r>
                    <a:r>
                      <a:rPr kumimoji="0" lang="en-US" sz="800" b="0" i="0" u="none" strike="noStrike" cap="none" normalizeH="0" baseline="0" smtClean="0">
                        <a:ln>
                          <a:noFill/>
                        </a:ln>
                        <a:solidFill>
                          <a:schemeClr val="tx1"/>
                        </a:solidFill>
                        <a:effectLst/>
                        <a:latin typeface="Times New Roman" pitchFamily="18" charset="0"/>
                        <a:cs typeface="Arial" pitchFamily="34" charset="0"/>
                      </a:rPr>
                      <a:t>unit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2932" name="AutoShape 52"/>
                  <p:cNvCxnSpPr>
                    <a:cxnSpLocks noChangeShapeType="1"/>
                  </p:cNvCxnSpPr>
                  <p:nvPr/>
                </p:nvCxnSpPr>
                <p:spPr bwMode="auto">
                  <a:xfrm>
                    <a:off x="2326" y="8487"/>
                    <a:ext cx="997" cy="0"/>
                  </a:xfrm>
                  <a:prstGeom prst="straightConnector1">
                    <a:avLst/>
                  </a:prstGeom>
                  <a:noFill/>
                  <a:ln w="9525">
                    <a:solidFill>
                      <a:srgbClr val="000000"/>
                    </a:solidFill>
                    <a:round/>
                    <a:headEnd/>
                    <a:tailEnd/>
                  </a:ln>
                </p:spPr>
              </p:cxnSp>
              <p:cxnSp>
                <p:nvCxnSpPr>
                  <p:cNvPr id="122933" name="AutoShape 53"/>
                  <p:cNvCxnSpPr>
                    <a:cxnSpLocks noChangeShapeType="1"/>
                  </p:cNvCxnSpPr>
                  <p:nvPr/>
                </p:nvCxnSpPr>
                <p:spPr bwMode="auto">
                  <a:xfrm>
                    <a:off x="2178" y="9389"/>
                    <a:ext cx="656" cy="0"/>
                  </a:xfrm>
                  <a:prstGeom prst="straightConnector1">
                    <a:avLst/>
                  </a:prstGeom>
                  <a:noFill/>
                  <a:ln w="9525">
                    <a:solidFill>
                      <a:srgbClr val="000000"/>
                    </a:solidFill>
                    <a:round/>
                    <a:headEnd/>
                    <a:tailEnd/>
                  </a:ln>
                </p:spPr>
              </p:cxnSp>
              <p:sp>
                <p:nvSpPr>
                  <p:cNvPr id="122934" name="Text Box 54"/>
                  <p:cNvSpPr txBox="1">
                    <a:spLocks noChangeArrowheads="1"/>
                  </p:cNvSpPr>
                  <p:nvPr/>
                </p:nvSpPr>
                <p:spPr bwMode="auto">
                  <a:xfrm>
                    <a:off x="920" y="8712"/>
                    <a:ext cx="1234" cy="37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Outside air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935" name="Text Box 55"/>
                  <p:cNvSpPr txBox="1">
                    <a:spLocks noChangeArrowheads="1"/>
                  </p:cNvSpPr>
                  <p:nvPr/>
                </p:nvSpPr>
                <p:spPr bwMode="auto">
                  <a:xfrm>
                    <a:off x="3395" y="8986"/>
                    <a:ext cx="637" cy="71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Air</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inlet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grpSp>
        <p:grpSp>
          <p:nvGrpSpPr>
            <p:cNvPr id="122936" name="Group 56"/>
            <p:cNvGrpSpPr>
              <a:grpSpLocks/>
            </p:cNvGrpSpPr>
            <p:nvPr/>
          </p:nvGrpSpPr>
          <p:grpSpPr bwMode="auto">
            <a:xfrm>
              <a:off x="5573" y="9292"/>
              <a:ext cx="1290" cy="593"/>
              <a:chOff x="5573" y="9292"/>
              <a:chExt cx="1290" cy="593"/>
            </a:xfrm>
          </p:grpSpPr>
          <p:cxnSp>
            <p:nvCxnSpPr>
              <p:cNvPr id="122937" name="AutoShape 57"/>
              <p:cNvCxnSpPr>
                <a:cxnSpLocks noChangeShapeType="1"/>
              </p:cNvCxnSpPr>
              <p:nvPr/>
            </p:nvCxnSpPr>
            <p:spPr bwMode="auto">
              <a:xfrm>
                <a:off x="5573" y="9329"/>
                <a:ext cx="602" cy="0"/>
              </a:xfrm>
              <a:prstGeom prst="straightConnector1">
                <a:avLst/>
              </a:prstGeom>
              <a:noFill/>
              <a:ln w="9525">
                <a:solidFill>
                  <a:srgbClr val="000000"/>
                </a:solidFill>
                <a:round/>
                <a:headEnd/>
                <a:tailEnd/>
              </a:ln>
            </p:spPr>
          </p:cxnSp>
          <p:cxnSp>
            <p:nvCxnSpPr>
              <p:cNvPr id="122938" name="AutoShape 58"/>
              <p:cNvCxnSpPr>
                <a:cxnSpLocks noChangeShapeType="1"/>
              </p:cNvCxnSpPr>
              <p:nvPr/>
            </p:nvCxnSpPr>
            <p:spPr bwMode="auto">
              <a:xfrm>
                <a:off x="5601" y="9516"/>
                <a:ext cx="574" cy="0"/>
              </a:xfrm>
              <a:prstGeom prst="straightConnector1">
                <a:avLst/>
              </a:prstGeom>
              <a:noFill/>
              <a:ln w="9525">
                <a:solidFill>
                  <a:srgbClr val="000000"/>
                </a:solidFill>
                <a:round/>
                <a:headEnd/>
                <a:tailEnd/>
              </a:ln>
            </p:spPr>
          </p:cxnSp>
          <p:sp>
            <p:nvSpPr>
              <p:cNvPr id="122939" name="Text Box 59"/>
              <p:cNvSpPr txBox="1">
                <a:spLocks noChangeArrowheads="1"/>
              </p:cNvSpPr>
              <p:nvPr/>
            </p:nvSpPr>
            <p:spPr bwMode="auto">
              <a:xfrm>
                <a:off x="6184" y="9292"/>
                <a:ext cx="679" cy="5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Air outlet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sp>
        <p:nvSpPr>
          <p:cNvPr id="61" name="TextBox 60"/>
          <p:cNvSpPr txBox="1"/>
          <p:nvPr/>
        </p:nvSpPr>
        <p:spPr>
          <a:xfrm>
            <a:off x="381000" y="1447800"/>
            <a:ext cx="2286000" cy="2523768"/>
          </a:xfrm>
          <a:prstGeom prst="rect">
            <a:avLst/>
          </a:prstGeom>
          <a:noFill/>
        </p:spPr>
        <p:txBody>
          <a:bodyPr wrap="square" rtlCol="0">
            <a:spAutoFit/>
          </a:bodyPr>
          <a:lstStyle/>
          <a:p>
            <a:pPr lvl="0">
              <a:buFont typeface="Arial" pitchFamily="34" charset="0"/>
              <a:buChar char="•"/>
            </a:pPr>
            <a:r>
              <a:rPr lang="en-IN" sz="2000" dirty="0" smtClean="0">
                <a:latin typeface="Times New Roman" pitchFamily="18" charset="0"/>
                <a:cs typeface="Times New Roman" pitchFamily="18" charset="0"/>
              </a:rPr>
              <a:t>Air treatment</a:t>
            </a: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Humidification</a:t>
            </a: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Cooling</a:t>
            </a: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Dehumidification</a:t>
            </a: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Heating</a:t>
            </a: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Natural ventilation</a:t>
            </a: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Forced </a:t>
            </a:r>
            <a:r>
              <a:rPr lang="en-IN" dirty="0" smtClean="0"/>
              <a:t>ventilation</a:t>
            </a:r>
            <a:endParaRPr lang="en-US" dirty="0" smtClean="0"/>
          </a:p>
          <a:p>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381000"/>
            <a:ext cx="5791200" cy="830997"/>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How Plants xylem works</a:t>
            </a:r>
          </a:p>
          <a:p>
            <a:pPr algn="ctr"/>
            <a:endParaRPr lang="en-US" sz="2400" dirty="0">
              <a:latin typeface="Times New Roman" pitchFamily="18" charset="0"/>
              <a:cs typeface="Times New Roman" pitchFamily="18" charset="0"/>
            </a:endParaRPr>
          </a:p>
        </p:txBody>
      </p:sp>
      <p:pic>
        <p:nvPicPr>
          <p:cNvPr id="123906" name="Picture 4" descr="C:\Users\User\Desktop\main-qimg-569735b99d5bbd24f3ccf26fa46fd4ea-c.jpg"/>
          <p:cNvPicPr>
            <a:picLocks noChangeAspect="1" noChangeArrowheads="1"/>
          </p:cNvPicPr>
          <p:nvPr/>
        </p:nvPicPr>
        <p:blipFill>
          <a:blip r:embed="rId2"/>
          <a:srcRect/>
          <a:stretch>
            <a:fillRect/>
          </a:stretch>
        </p:blipFill>
        <p:spPr bwMode="auto">
          <a:xfrm>
            <a:off x="2590800" y="2362200"/>
            <a:ext cx="3733800" cy="3276600"/>
          </a:xfrm>
          <a:prstGeom prst="rect">
            <a:avLst/>
          </a:prstGeom>
          <a:noFill/>
          <a:ln w="9525">
            <a:noFill/>
            <a:miter lim="800000"/>
            <a:headEnd/>
            <a:tailEnd/>
          </a:ln>
        </p:spPr>
      </p:pic>
      <p:sp>
        <p:nvSpPr>
          <p:cNvPr id="4" name="TextBox 3"/>
          <p:cNvSpPr txBox="1"/>
          <p:nvPr/>
        </p:nvSpPr>
        <p:spPr>
          <a:xfrm>
            <a:off x="1371600" y="1143000"/>
            <a:ext cx="5943600" cy="707886"/>
          </a:xfrm>
          <a:prstGeom prst="rect">
            <a:avLst/>
          </a:prstGeom>
          <a:noFill/>
        </p:spPr>
        <p:txBody>
          <a:bodyPr wrap="square" rtlCol="0">
            <a:spAutoFit/>
          </a:bodyPr>
          <a:lstStyle/>
          <a:p>
            <a:pPr algn="just"/>
            <a:r>
              <a:rPr lang="en-US" sz="2000" dirty="0" smtClean="0">
                <a:latin typeface="Times New Roman" pitchFamily="18" charset="0"/>
                <a:cs typeface="Times New Roman" pitchFamily="18" charset="0"/>
              </a:rPr>
              <a:t>Xylem moves the water and liquid nutrient from the root to leaves.</a:t>
            </a:r>
            <a:endParaRPr lang="en-US" sz="2000" dirty="0">
              <a:latin typeface="Times New Roman" pitchFamily="18" charset="0"/>
              <a:cs typeface="Times New Roman"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1752600"/>
            <a:ext cx="6324600" cy="3416320"/>
          </a:xfrm>
          <a:prstGeom prst="rect">
            <a:avLst/>
          </a:prstGeom>
          <a:noFill/>
        </p:spPr>
        <p:txBody>
          <a:bodyPr wrap="square" rtlCol="0">
            <a:spAutoFit/>
          </a:bodyPr>
          <a:lstStyle/>
          <a:p>
            <a:pPr algn="ctr"/>
            <a:r>
              <a:rPr lang="en-IN" sz="5400" b="1" dirty="0" smtClean="0">
                <a:latin typeface="Times New Roman" pitchFamily="18" charset="0"/>
                <a:cs typeface="Times New Roman" pitchFamily="18" charset="0"/>
              </a:rPr>
              <a:t>Experiment on hydroponic green fodder</a:t>
            </a:r>
          </a:p>
          <a:p>
            <a:pPr algn="ctr"/>
            <a:endParaRPr lang="en-US" sz="5400" b="1"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295400"/>
            <a:ext cx="7162800" cy="3170099"/>
          </a:xfrm>
          <a:prstGeom prst="rect">
            <a:avLst/>
          </a:prstGeom>
          <a:noFill/>
        </p:spPr>
        <p:txBody>
          <a:bodyPr wrap="square" rtlCol="0">
            <a:spAutoFit/>
          </a:bodyPr>
          <a:lstStyle/>
          <a:p>
            <a:pPr algn="just"/>
            <a:r>
              <a:rPr lang="en-US" sz="2000" dirty="0" smtClean="0">
                <a:latin typeface="Times New Roman" pitchFamily="18" charset="0"/>
                <a:cs typeface="Times New Roman" pitchFamily="18" charset="0"/>
              </a:rPr>
              <a:t>Green fodder is one of the important input and plays major role in feed of </a:t>
            </a:r>
            <a:r>
              <a:rPr lang="en-US" sz="2000" dirty="0" err="1" smtClean="0">
                <a:latin typeface="Times New Roman" pitchFamily="18" charset="0"/>
                <a:cs typeface="Times New Roman" pitchFamily="18" charset="0"/>
              </a:rPr>
              <a:t>milch</a:t>
            </a:r>
            <a:r>
              <a:rPr lang="en-US" sz="2000" dirty="0" smtClean="0">
                <a:latin typeface="Times New Roman" pitchFamily="18" charset="0"/>
                <a:cs typeface="Times New Roman" pitchFamily="18" charset="0"/>
              </a:rPr>
              <a:t> animals. Green fodder provides required nutrients/mineral for milk production and health of the dairy animals or livestock. Control of feed cost in dairy animals impacts the profits and result in successful dairy farming. </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We experimented on hydroponic green fodder are  as follows:-</a:t>
            </a:r>
          </a:p>
          <a:p>
            <a:pPr algn="just">
              <a:buFont typeface="Wingdings" pitchFamily="2" charset="2"/>
              <a:buChar char="v"/>
            </a:pPr>
            <a:r>
              <a:rPr lang="en-US" sz="2000" dirty="0" smtClean="0">
                <a:latin typeface="Times New Roman" pitchFamily="18" charset="0"/>
                <a:cs typeface="Times New Roman" pitchFamily="18" charset="0"/>
              </a:rPr>
              <a:t> Wheat</a:t>
            </a:r>
          </a:p>
          <a:p>
            <a:pPr algn="just">
              <a:buFont typeface="Wingdings" pitchFamily="2" charset="2"/>
              <a:buChar char="v"/>
            </a:pPr>
            <a:r>
              <a:rPr lang="en-US" sz="2000" dirty="0" smtClean="0">
                <a:latin typeface="Times New Roman" pitchFamily="18" charset="0"/>
                <a:cs typeface="Times New Roman" pitchFamily="18" charset="0"/>
              </a:rPr>
              <a:t>Maize</a:t>
            </a:r>
          </a:p>
          <a:p>
            <a:pPr algn="just">
              <a:buFont typeface="Wingdings" pitchFamily="2" charset="2"/>
              <a:buChar char="v"/>
            </a:pPr>
            <a:r>
              <a:rPr lang="en-US" sz="2000" dirty="0" smtClean="0">
                <a:latin typeface="Times New Roman" pitchFamily="18" charset="0"/>
                <a:cs typeface="Times New Roman" pitchFamily="18" charset="0"/>
              </a:rPr>
              <a:t>Barley</a:t>
            </a:r>
            <a:endParaRPr lang="en-US" sz="2000" dirty="0">
              <a:latin typeface="Times New Roman" pitchFamily="18" charset="0"/>
              <a:cs typeface="Times New Roman" pitchFamily="18" charset="0"/>
            </a:endParaRPr>
          </a:p>
        </p:txBody>
      </p:sp>
      <p:sp>
        <p:nvSpPr>
          <p:cNvPr id="3" name="TextBox 2"/>
          <p:cNvSpPr txBox="1"/>
          <p:nvPr/>
        </p:nvSpPr>
        <p:spPr>
          <a:xfrm>
            <a:off x="2590800" y="533400"/>
            <a:ext cx="4842544" cy="584775"/>
          </a:xfrm>
          <a:prstGeom prst="rect">
            <a:avLst/>
          </a:prstGeom>
          <a:noFill/>
        </p:spPr>
        <p:txBody>
          <a:bodyPr wrap="none" rtlCol="0">
            <a:spAutoFit/>
          </a:bodyPr>
          <a:lstStyle/>
          <a:p>
            <a:r>
              <a:rPr lang="en-US" sz="3200" b="1" dirty="0" smtClean="0">
                <a:latin typeface="Times New Roman" pitchFamily="18" charset="0"/>
                <a:cs typeface="Times New Roman" pitchFamily="18" charset="0"/>
              </a:rPr>
              <a:t>Hydroponic Green Fodder</a:t>
            </a:r>
            <a:endParaRPr lang="en-US" sz="3200" b="1" dirty="0">
              <a:latin typeface="Times New Roman" pitchFamily="18" charset="0"/>
              <a:cs typeface="Times New Roman"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3174" y="642918"/>
            <a:ext cx="4214842" cy="584775"/>
          </a:xfrm>
          <a:prstGeom prst="rect">
            <a:avLst/>
          </a:prstGeom>
          <a:noFill/>
        </p:spPr>
        <p:txBody>
          <a:bodyPr wrap="square" rtlCol="0">
            <a:spAutoFit/>
          </a:bodyPr>
          <a:lstStyle/>
          <a:p>
            <a:pPr algn="ctr"/>
            <a:r>
              <a:rPr lang="en-IN" sz="3200" b="1" dirty="0" smtClean="0">
                <a:latin typeface="Times New Roman" pitchFamily="18" charset="0"/>
                <a:cs typeface="Times New Roman" pitchFamily="18" charset="0"/>
              </a:rPr>
              <a:t>INTRODUCTION</a:t>
            </a:r>
            <a:endParaRPr lang="en-IN" sz="3200" b="1" dirty="0">
              <a:latin typeface="Times New Roman" pitchFamily="18" charset="0"/>
              <a:cs typeface="Times New Roman" pitchFamily="18" charset="0"/>
            </a:endParaRPr>
          </a:p>
        </p:txBody>
      </p:sp>
      <p:sp>
        <p:nvSpPr>
          <p:cNvPr id="5" name="TextBox 4"/>
          <p:cNvSpPr txBox="1"/>
          <p:nvPr/>
        </p:nvSpPr>
        <p:spPr>
          <a:xfrm>
            <a:off x="928662" y="1714488"/>
            <a:ext cx="7500990" cy="3785652"/>
          </a:xfrm>
          <a:prstGeom prst="rect">
            <a:avLst/>
          </a:prstGeom>
          <a:noFill/>
        </p:spPr>
        <p:txBody>
          <a:bodyPr wrap="square" rtlCol="0">
            <a:spAutoFit/>
          </a:bodyPr>
          <a:lstStyle/>
          <a:p>
            <a:pPr algn="just">
              <a:buClr>
                <a:srgbClr val="C00000"/>
              </a:buClr>
              <a:buFont typeface="Wingdings" pitchFamily="2" charset="2"/>
              <a:buChar char="v"/>
            </a:pPr>
            <a:r>
              <a:rPr lang="en-IN" sz="2000" dirty="0" smtClean="0">
                <a:latin typeface="Times New Roman" pitchFamily="18" charset="0"/>
                <a:cs typeface="Times New Roman" pitchFamily="18" charset="0"/>
              </a:rPr>
              <a:t>The </a:t>
            </a:r>
            <a:r>
              <a:rPr lang="en-IN" sz="2000" dirty="0">
                <a:latin typeface="Times New Roman" pitchFamily="18" charset="0"/>
                <a:cs typeface="Times New Roman" pitchFamily="18" charset="0"/>
              </a:rPr>
              <a:t>word hydroponics is made of three </a:t>
            </a:r>
            <a:r>
              <a:rPr lang="en-IN" sz="2000" dirty="0" smtClean="0">
                <a:latin typeface="Times New Roman" pitchFamily="18" charset="0"/>
                <a:cs typeface="Times New Roman" pitchFamily="18" charset="0"/>
              </a:rPr>
              <a:t>words:</a:t>
            </a:r>
          </a:p>
          <a:p>
            <a:pPr algn="just">
              <a:buClr>
                <a:srgbClr val="C00000"/>
              </a:buClr>
            </a:pPr>
            <a:r>
              <a:rPr lang="en-IN" sz="2000" dirty="0" smtClean="0">
                <a:latin typeface="Times New Roman" pitchFamily="18" charset="0"/>
                <a:cs typeface="Times New Roman" pitchFamily="18" charset="0"/>
              </a:rPr>
              <a:t>	Hydro(water)  +   </a:t>
            </a:r>
            <a:r>
              <a:rPr lang="en-IN" sz="2000" dirty="0" err="1" smtClean="0">
                <a:latin typeface="Times New Roman" pitchFamily="18" charset="0"/>
                <a:cs typeface="Times New Roman" pitchFamily="18" charset="0"/>
              </a:rPr>
              <a:t>Ponos</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(labour or working</a:t>
            </a:r>
            <a:r>
              <a:rPr lang="en-IN" sz="2000" dirty="0" smtClean="0">
                <a:latin typeface="Times New Roman" pitchFamily="18" charset="0"/>
                <a:cs typeface="Times New Roman" pitchFamily="18" charset="0"/>
              </a:rPr>
              <a:t>)   </a:t>
            </a:r>
          </a:p>
          <a:p>
            <a:pPr algn="just">
              <a:buClr>
                <a:srgbClr val="C00000"/>
              </a:buClr>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  </a:t>
            </a:r>
            <a:r>
              <a:rPr lang="en-IN" sz="2000" dirty="0" err="1" smtClean="0">
                <a:latin typeface="Times New Roman" pitchFamily="18" charset="0"/>
                <a:cs typeface="Times New Roman" pitchFamily="18" charset="0"/>
              </a:rPr>
              <a:t>ics</a:t>
            </a:r>
            <a:r>
              <a:rPr lang="en-IN" sz="2000" dirty="0" smtClean="0">
                <a:latin typeface="Times New Roman" pitchFamily="18" charset="0"/>
                <a:cs typeface="Times New Roman" pitchFamily="18" charset="0"/>
              </a:rPr>
              <a:t> 	(Principles)</a:t>
            </a:r>
          </a:p>
          <a:p>
            <a:pPr algn="just">
              <a:buClr>
                <a:srgbClr val="C00000"/>
              </a:buClr>
              <a:buFont typeface="Wingdings" pitchFamily="2" charset="2"/>
              <a:buChar char="v"/>
            </a:pPr>
            <a:endParaRPr lang="en-IN" sz="2000" dirty="0">
              <a:latin typeface="Times New Roman" pitchFamily="18" charset="0"/>
              <a:cs typeface="Times New Roman" pitchFamily="18" charset="0"/>
            </a:endParaRPr>
          </a:p>
          <a:p>
            <a:pPr lvl="0" algn="just">
              <a:buClr>
                <a:srgbClr val="C00000"/>
              </a:buClr>
              <a:buFont typeface="Wingdings" pitchFamily="2" charset="2"/>
              <a:buChar char="v"/>
            </a:pPr>
            <a:r>
              <a:rPr lang="en-IN" sz="2000" dirty="0">
                <a:latin typeface="Times New Roman" pitchFamily="18" charset="0"/>
                <a:cs typeface="Times New Roman" pitchFamily="18" charset="0"/>
              </a:rPr>
              <a:t>Hydroponics is a high-tech method of growing plants in water rich in mineral nutrients instead of soil. </a:t>
            </a:r>
          </a:p>
          <a:p>
            <a:pPr algn="just">
              <a:buClr>
                <a:srgbClr val="C00000"/>
              </a:buClr>
              <a:buFont typeface="Wingdings" pitchFamily="2" charset="2"/>
              <a:buChar char="v"/>
            </a:pPr>
            <a:endParaRPr lang="en-IN" sz="2000" dirty="0" smtClean="0">
              <a:latin typeface="Times New Roman" pitchFamily="18" charset="0"/>
              <a:cs typeface="Times New Roman" pitchFamily="18" charset="0"/>
            </a:endParaRPr>
          </a:p>
          <a:p>
            <a:pPr algn="just">
              <a:buClr>
                <a:srgbClr val="C00000"/>
              </a:buClr>
              <a:buFont typeface="Wingdings" pitchFamily="2" charset="2"/>
              <a:buChar char="v"/>
            </a:pPr>
            <a:r>
              <a:rPr lang="en-US" sz="2000"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WHY HYDROPONICS?  </a:t>
            </a:r>
            <a:r>
              <a:rPr lang="en-US"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Growing food without dirt, earthworms, </a:t>
            </a:r>
            <a:r>
              <a:rPr lang="en-IN" sz="2000" dirty="0" smtClean="0">
                <a:latin typeface="Times New Roman" pitchFamily="18" charset="0"/>
                <a:cs typeface="Times New Roman" pitchFamily="18" charset="0"/>
              </a:rPr>
              <a:t>and sometimes </a:t>
            </a:r>
            <a:r>
              <a:rPr lang="en-IN" sz="2000" dirty="0">
                <a:latin typeface="Times New Roman" pitchFamily="18" charset="0"/>
                <a:cs typeface="Times New Roman" pitchFamily="18" charset="0"/>
              </a:rPr>
              <a:t>sunshine may go against common ideas of where healthy food comes from. But hydroponics has taken off for good reason. It offers a number of benefits over traditional soil methods and it may even help </a:t>
            </a:r>
            <a:r>
              <a:rPr lang="en-IN" sz="2000" dirty="0" smtClean="0">
                <a:latin typeface="Times New Roman" pitchFamily="18" charset="0"/>
                <a:cs typeface="Times New Roman" pitchFamily="18" charset="0"/>
              </a:rPr>
              <a:t>to solve </a:t>
            </a:r>
            <a:r>
              <a:rPr lang="en-IN" sz="2000" dirty="0">
                <a:latin typeface="Times New Roman" pitchFamily="18" charset="0"/>
                <a:cs typeface="Times New Roman" pitchFamily="18" charset="0"/>
              </a:rPr>
              <a:t>some of the world’s growing problems</a:t>
            </a:r>
            <a:r>
              <a:rPr lang="en-IN" dirty="0">
                <a:latin typeface="Times New Roman" pitchFamily="18" charset="0"/>
                <a:cs typeface="Times New Roman" pitchFamily="18" charset="0"/>
              </a:rPr>
              <a:t>.</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04800"/>
            <a:ext cx="7924800" cy="6863417"/>
          </a:xfrm>
          <a:prstGeom prst="rect">
            <a:avLst/>
          </a:prstGeom>
          <a:noFill/>
        </p:spPr>
        <p:txBody>
          <a:bodyPr wrap="square" rtlCol="0">
            <a:spAutoFit/>
          </a:bodyPr>
          <a:lstStyle/>
          <a:p>
            <a:pPr algn="just"/>
            <a:r>
              <a:rPr lang="en-US" sz="2800" b="1" dirty="0" smtClean="0">
                <a:latin typeface="Times New Roman" pitchFamily="18" charset="0"/>
                <a:cs typeface="Times New Roman" pitchFamily="18" charset="0"/>
              </a:rPr>
              <a:t>Need of Hydroponic technology in green fodder production </a:t>
            </a:r>
          </a:p>
          <a:p>
            <a:pPr algn="just"/>
            <a:endParaRPr lang="en-US" b="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Hydroponic technology is required to overcome the following constraints for the production of quality green fodder in India especially in dairy farmers.</a:t>
            </a:r>
            <a:endParaRPr lang="en-US" sz="2000" b="1"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case of small land holdings.</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case of non-availability of fertile lands for green fodder cultivation.</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When the irrigation/water facility, fencing, land preparations resources /labour are limited.</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mining and coastal belt areas where it has limited area for growing green fodder dairy industry.</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areas, where destruction of fodder is caused by stray cattle’s and other wild animals.</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regions, where dairy farmers spend higher cost for labour for green fodder cultivation.</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areas, where poor participation of educated unemployed youths for green fodder production.</a:t>
            </a:r>
            <a:endParaRPr lang="en-US" sz="2000"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In regions, where demand of green fodder is very high against existing availability of the fodder.</a:t>
            </a:r>
            <a:endParaRPr lang="en-US" sz="200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304800"/>
            <a:ext cx="7848600" cy="6555641"/>
          </a:xfrm>
          <a:prstGeom prst="rect">
            <a:avLst/>
          </a:prstGeom>
          <a:noFill/>
        </p:spPr>
        <p:txBody>
          <a:bodyPr wrap="square" rtlCol="0">
            <a:spAutoFit/>
          </a:bodyPr>
          <a:lstStyle/>
          <a:p>
            <a:pPr algn="just"/>
            <a:r>
              <a:rPr lang="en-US" sz="2400" b="1" dirty="0" smtClean="0">
                <a:latin typeface="Times New Roman" pitchFamily="18" charset="0"/>
                <a:cs typeface="Times New Roman" pitchFamily="18" charset="0"/>
              </a:rPr>
              <a:t>Hydroponic Fodder – Steps involved:</a:t>
            </a:r>
          </a:p>
          <a:p>
            <a:pPr lvl="0" algn="just"/>
            <a:endParaRPr lang="en-IN"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Firstly, we select quality seed/grains for hydroponic green fodder. We can select maize, wheat and barley. Take 1 kg of grain / seed and divide it in 2 parts. Half kg of seed in each tray and clean the grains from dead seeds or broken seeds. Grains should be washed with the solution of sodium hypochlorite and leave the grains for half hour (30 minutes) in the solution. After draining the grains, soak them in fresh water for whole day (24 hours).</a:t>
            </a:r>
            <a:endParaRPr lang="en-US" sz="2000" dirty="0" smtClean="0">
              <a:latin typeface="Times New Roman" pitchFamily="18" charset="0"/>
              <a:cs typeface="Times New Roman" pitchFamily="18" charset="0"/>
            </a:endParaRPr>
          </a:p>
          <a:p>
            <a:pPr marL="342900" indent="-342900" algn="just">
              <a:buFont typeface="+mj-lt"/>
              <a:buAutoNum type="arabicPeriod"/>
            </a:pPr>
            <a:endParaRPr lang="en-US" sz="2000" b="1"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Soaked seeds should be drained properly and left them for 5 hours in open air before placing in the tray and keep the tray in the rack for 2 days (48 hours) to allow the germination process.</a:t>
            </a:r>
            <a:endParaRPr lang="en-US" sz="2000" dirty="0" smtClean="0">
              <a:latin typeface="Times New Roman" pitchFamily="18" charset="0"/>
              <a:cs typeface="Times New Roman" pitchFamily="18" charset="0"/>
            </a:endParaRPr>
          </a:p>
          <a:p>
            <a:pPr marL="342900" indent="-342900" algn="just">
              <a:buFont typeface="+mj-lt"/>
              <a:buAutoNum type="arabicPeriod"/>
            </a:pPr>
            <a:endParaRPr lang="en-US" sz="2000" b="1" dirty="0" smtClean="0">
              <a:latin typeface="Times New Roman" pitchFamily="18" charset="0"/>
              <a:cs typeface="Times New Roman" pitchFamily="18" charset="0"/>
            </a:endParaRPr>
          </a:p>
          <a:p>
            <a:pPr marL="342900" lvl="0" indent="-342900" algn="just">
              <a:buFont typeface="+mj-lt"/>
              <a:buAutoNum type="arabicPeriod"/>
            </a:pPr>
            <a:r>
              <a:rPr lang="en-IN" sz="2000" dirty="0" smtClean="0">
                <a:latin typeface="Times New Roman" pitchFamily="18" charset="0"/>
                <a:cs typeface="Times New Roman" pitchFamily="18" charset="0"/>
              </a:rPr>
              <a:t>After seed germination, frequent water sprinkling is required for growth of the fodder and proper sunlight/temperature should be maintained. We  can leave the sprouted seeds in the tray for 5 to 6 days and provide regular and frequent water sprinkling. Once the fodder reaches certain height, we can take it directly from the tray and feed the entire plant to </a:t>
            </a:r>
            <a:r>
              <a:rPr lang="en-IN" sz="2000" dirty="0" err="1" smtClean="0">
                <a:latin typeface="Times New Roman" pitchFamily="18" charset="0"/>
                <a:cs typeface="Times New Roman" pitchFamily="18" charset="0"/>
              </a:rPr>
              <a:t>milch</a:t>
            </a:r>
            <a:r>
              <a:rPr lang="en-IN" sz="2000" dirty="0" smtClean="0">
                <a:latin typeface="Times New Roman" pitchFamily="18" charset="0"/>
                <a:cs typeface="Times New Roman" pitchFamily="18" charset="0"/>
              </a:rPr>
              <a:t> animal. Don’t forget to take the fodder with roots. </a:t>
            </a:r>
            <a:endParaRPr lang="en-US" sz="2000"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219200"/>
            <a:ext cx="7162800" cy="4401205"/>
          </a:xfrm>
          <a:prstGeom prst="rect">
            <a:avLst/>
          </a:prstGeom>
          <a:noFill/>
        </p:spPr>
        <p:txBody>
          <a:bodyPr wrap="square" rtlCol="0">
            <a:spAutoFit/>
          </a:bodyPr>
          <a:lstStyle/>
          <a:p>
            <a:pPr algn="just">
              <a:buFont typeface="Arial" pitchFamily="34" charset="0"/>
              <a:buChar char="•"/>
            </a:pPr>
            <a:r>
              <a:rPr lang="en-US" sz="2000" dirty="0" smtClean="0">
                <a:latin typeface="Times New Roman" pitchFamily="18" charset="0"/>
                <a:cs typeface="Times New Roman" pitchFamily="18" charset="0"/>
              </a:rPr>
              <a:t>A </a:t>
            </a:r>
            <a:r>
              <a:rPr lang="en-US" sz="2000" dirty="0" err="1" smtClean="0">
                <a:latin typeface="Times New Roman" pitchFamily="18" charset="0"/>
                <a:cs typeface="Times New Roman" pitchFamily="18" charset="0"/>
              </a:rPr>
              <a:t>psychrometry</a:t>
            </a:r>
            <a:r>
              <a:rPr lang="en-US" sz="2000" dirty="0" smtClean="0">
                <a:latin typeface="Times New Roman" pitchFamily="18" charset="0"/>
                <a:cs typeface="Times New Roman" pitchFamily="18" charset="0"/>
              </a:rPr>
              <a:t> gives knowledge about physical and thermal properties of moist air in a graphical form. It can be very helpful in troubleshooting greenhouse or livestock building environmental problems and in determining solutions. </a:t>
            </a:r>
            <a:endParaRPr lang="en-US" sz="2000" b="1" dirty="0" smtClean="0">
              <a:latin typeface="Times New Roman" pitchFamily="18" charset="0"/>
              <a:cs typeface="Times New Roman" pitchFamily="18" charset="0"/>
            </a:endParaRPr>
          </a:p>
          <a:p>
            <a:pPr algn="just">
              <a:buFont typeface="Arial" pitchFamily="34" charset="0"/>
              <a:buChar char="•"/>
            </a:pPr>
            <a:endParaRPr lang="en-US" sz="2000" b="1" dirty="0" smtClean="0">
              <a:latin typeface="Times New Roman" pitchFamily="18" charset="0"/>
              <a:cs typeface="Times New Roman" pitchFamily="18" charset="0"/>
            </a:endParaRPr>
          </a:p>
          <a:p>
            <a:pPr algn="just">
              <a:buFont typeface="Arial" pitchFamily="34" charset="0"/>
              <a:buChar char="•"/>
            </a:pPr>
            <a:r>
              <a:rPr lang="en-US" sz="2000" dirty="0" smtClean="0">
                <a:latin typeface="Times New Roman" pitchFamily="18" charset="0"/>
                <a:cs typeface="Times New Roman" pitchFamily="18" charset="0"/>
              </a:rPr>
              <a:t>To control the humidity and temperature, it is very necessary for proper plant growth. </a:t>
            </a:r>
          </a:p>
          <a:p>
            <a:pPr algn="just">
              <a:buFont typeface="Arial" pitchFamily="34" charset="0"/>
              <a:buChar char="•"/>
            </a:pPr>
            <a:endParaRPr lang="en-US" sz="2000" dirty="0" smtClean="0">
              <a:latin typeface="Times New Roman" pitchFamily="18" charset="0"/>
              <a:cs typeface="Times New Roman" pitchFamily="18" charset="0"/>
            </a:endParaRPr>
          </a:p>
          <a:p>
            <a:pPr algn="just">
              <a:buFont typeface="Arial" pitchFamily="34" charset="0"/>
              <a:buChar char="•"/>
            </a:pPr>
            <a:r>
              <a:rPr lang="en-IN" sz="2000" dirty="0" smtClean="0">
                <a:latin typeface="Times New Roman" pitchFamily="18" charset="0"/>
                <a:cs typeface="Times New Roman" pitchFamily="18" charset="0"/>
              </a:rPr>
              <a:t>High humidity will actually suffocate the plants so relative humidity level should be monitor and control</a:t>
            </a:r>
            <a:r>
              <a:rPr lang="en-IN" sz="2000" smtClean="0">
                <a:latin typeface="Times New Roman" pitchFamily="18" charset="0"/>
                <a:cs typeface="Times New Roman" pitchFamily="18" charset="0"/>
              </a:rPr>
              <a:t>. </a:t>
            </a:r>
            <a:endParaRPr lang="en-IN" sz="2000" dirty="0" smtClean="0">
              <a:latin typeface="Times New Roman" pitchFamily="18" charset="0"/>
              <a:cs typeface="Times New Roman" pitchFamily="18" charset="0"/>
            </a:endParaRPr>
          </a:p>
          <a:p>
            <a:pPr algn="just">
              <a:buFont typeface="Arial" pitchFamily="34" charset="0"/>
              <a:buChar char="•"/>
            </a:pPr>
            <a:endParaRPr lang="en-IN" sz="2000" dirty="0" smtClean="0">
              <a:latin typeface="Times New Roman" pitchFamily="18" charset="0"/>
              <a:cs typeface="Times New Roman" pitchFamily="18" charset="0"/>
            </a:endParaRPr>
          </a:p>
          <a:p>
            <a:pPr algn="just">
              <a:buFont typeface="Arial" pitchFamily="34" charset="0"/>
              <a:buChar char="•"/>
            </a:pPr>
            <a:r>
              <a:rPr lang="en-IN" sz="2000" dirty="0" smtClean="0">
                <a:latin typeface="Times New Roman" pitchFamily="18" charset="0"/>
                <a:cs typeface="Times New Roman" pitchFamily="18" charset="0"/>
              </a:rPr>
              <a:t>Plants are also very sensitive to temperature and must avoid extreme hot or cold at all costs.</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3" name="TextBox 2"/>
          <p:cNvSpPr txBox="1"/>
          <p:nvPr/>
        </p:nvSpPr>
        <p:spPr>
          <a:xfrm>
            <a:off x="1752600" y="304800"/>
            <a:ext cx="5791200" cy="584775"/>
          </a:xfrm>
          <a:prstGeom prst="rect">
            <a:avLst/>
          </a:prstGeom>
          <a:noFill/>
        </p:spPr>
        <p:txBody>
          <a:bodyPr wrap="square" rtlCol="0">
            <a:spAutoFit/>
          </a:bodyPr>
          <a:lstStyle/>
          <a:p>
            <a:pPr algn="ctr"/>
            <a:r>
              <a:rPr lang="en-US" sz="3200" b="1" dirty="0" err="1" smtClean="0">
                <a:latin typeface="Times New Roman" pitchFamily="18" charset="0"/>
                <a:cs typeface="Times New Roman" pitchFamily="18" charset="0"/>
              </a:rPr>
              <a:t>Psychrometric</a:t>
            </a:r>
            <a:r>
              <a:rPr lang="en-US" sz="3200" b="1" dirty="0" smtClean="0">
                <a:latin typeface="Times New Roman" pitchFamily="18" charset="0"/>
                <a:cs typeface="Times New Roman" pitchFamily="18" charset="0"/>
              </a:rPr>
              <a:t> analysis</a:t>
            </a:r>
            <a:endParaRPr lang="en-US" sz="3200" b="1" dirty="0">
              <a:latin typeface="Times New Roman" pitchFamily="18" charset="0"/>
              <a:cs typeface="Times New Roman"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76400" y="2514600"/>
          <a:ext cx="5562600" cy="2209800"/>
        </p:xfrm>
        <a:graphic>
          <a:graphicData uri="http://schemas.openxmlformats.org/drawingml/2006/table">
            <a:tbl>
              <a:tblPr/>
              <a:tblGrid>
                <a:gridCol w="601280"/>
                <a:gridCol w="1406292"/>
                <a:gridCol w="2183428"/>
                <a:gridCol w="1371600"/>
              </a:tblGrid>
              <a:tr h="883920">
                <a:tc>
                  <a:txBody>
                    <a:bodyPr/>
                    <a:lstStyle/>
                    <a:p>
                      <a:pPr marL="0" marR="0" algn="ctr">
                        <a:lnSpc>
                          <a:spcPct val="150000"/>
                        </a:lnSpc>
                        <a:spcBef>
                          <a:spcPts val="0"/>
                        </a:spcBef>
                        <a:spcAft>
                          <a:spcPts val="0"/>
                        </a:spcAft>
                      </a:pPr>
                      <a:r>
                        <a:rPr lang="en-US" sz="1600" b="1" dirty="0" err="1">
                          <a:latin typeface="Times New Roman"/>
                          <a:ea typeface="Times New Roman"/>
                          <a:cs typeface="Times New Roman"/>
                        </a:rPr>
                        <a:t>S.No</a:t>
                      </a:r>
                      <a:r>
                        <a:rPr lang="en-US" sz="1600" b="1" dirty="0">
                          <a:latin typeface="Times New Roman"/>
                          <a:ea typeface="Times New Roman"/>
                          <a:cs typeface="Times New Roman"/>
                        </a:rPr>
                        <a:t>.</a:t>
                      </a:r>
                      <a:endParaRPr lang="en-US" sz="16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1" dirty="0">
                          <a:latin typeface="Times New Roman"/>
                          <a:ea typeface="Times New Roman"/>
                          <a:cs typeface="Times New Roman"/>
                        </a:rPr>
                        <a:t>Fodder</a:t>
                      </a:r>
                      <a:endParaRPr lang="en-US" sz="16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1" dirty="0">
                          <a:latin typeface="Times New Roman"/>
                          <a:ea typeface="Times New Roman"/>
                          <a:cs typeface="Times New Roman"/>
                        </a:rPr>
                        <a:t>Temperature (Fahrenheit)</a:t>
                      </a:r>
                      <a:endParaRPr lang="en-US" sz="16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1" dirty="0">
                          <a:latin typeface="Times New Roman"/>
                          <a:ea typeface="Times New Roman"/>
                          <a:cs typeface="Times New Roman"/>
                        </a:rPr>
                        <a:t>Humidity(%)</a:t>
                      </a:r>
                      <a:endParaRPr lang="en-US" sz="16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1960">
                <a:tc>
                  <a:txBody>
                    <a:bodyPr/>
                    <a:lstStyle/>
                    <a:p>
                      <a:pPr marL="0" marR="0" algn="ctr">
                        <a:lnSpc>
                          <a:spcPct val="150000"/>
                        </a:lnSpc>
                        <a:spcBef>
                          <a:spcPts val="0"/>
                        </a:spcBef>
                        <a:spcAft>
                          <a:spcPts val="0"/>
                        </a:spcAft>
                      </a:pPr>
                      <a:r>
                        <a:rPr lang="en-US" sz="1400" b="0" dirty="0">
                          <a:latin typeface="Times New Roman"/>
                          <a:ea typeface="Times New Roman"/>
                          <a:cs typeface="Times New Roman"/>
                        </a:rPr>
                        <a:t>1.</a:t>
                      </a:r>
                      <a:endParaRPr lang="en-US" sz="14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dirty="0" err="1">
                          <a:latin typeface="Times New Roman"/>
                          <a:ea typeface="Times New Roman"/>
                          <a:cs typeface="Times New Roman"/>
                        </a:rPr>
                        <a:t>Wheet</a:t>
                      </a:r>
                      <a:endParaRPr lang="en-US" sz="14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a:latin typeface="Times New Roman"/>
                          <a:ea typeface="Times New Roman"/>
                          <a:cs typeface="Times New Roman"/>
                        </a:rPr>
                        <a:t>65 – 80</a:t>
                      </a:r>
                      <a:endParaRPr lang="en-US" sz="1400" b="1">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dirty="0">
                          <a:latin typeface="Times New Roman"/>
                          <a:ea typeface="Times New Roman"/>
                          <a:cs typeface="Times New Roman"/>
                        </a:rPr>
                        <a:t>40-80</a:t>
                      </a:r>
                      <a:endParaRPr lang="en-US" sz="14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1960">
                <a:tc>
                  <a:txBody>
                    <a:bodyPr/>
                    <a:lstStyle/>
                    <a:p>
                      <a:pPr marL="0" marR="0" algn="ctr">
                        <a:lnSpc>
                          <a:spcPct val="150000"/>
                        </a:lnSpc>
                        <a:spcBef>
                          <a:spcPts val="0"/>
                        </a:spcBef>
                        <a:spcAft>
                          <a:spcPts val="0"/>
                        </a:spcAft>
                      </a:pPr>
                      <a:r>
                        <a:rPr lang="en-US" sz="1400" b="0">
                          <a:latin typeface="Times New Roman"/>
                          <a:ea typeface="Times New Roman"/>
                          <a:cs typeface="Times New Roman"/>
                        </a:rPr>
                        <a:t>2.</a:t>
                      </a:r>
                      <a:endParaRPr lang="en-US" sz="1400" b="1">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a:latin typeface="Times New Roman"/>
                          <a:ea typeface="Times New Roman"/>
                          <a:cs typeface="Times New Roman"/>
                        </a:rPr>
                        <a:t>Barley</a:t>
                      </a:r>
                      <a:endParaRPr lang="en-US" sz="1400" b="1">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dirty="0">
                          <a:latin typeface="Times New Roman"/>
                          <a:ea typeface="Times New Roman"/>
                          <a:cs typeface="Times New Roman"/>
                        </a:rPr>
                        <a:t>65-80</a:t>
                      </a:r>
                      <a:endParaRPr lang="en-US" sz="14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dirty="0">
                          <a:latin typeface="Times New Roman"/>
                          <a:ea typeface="Times New Roman"/>
                          <a:cs typeface="Times New Roman"/>
                        </a:rPr>
                        <a:t>40-80</a:t>
                      </a:r>
                      <a:endParaRPr lang="en-US" sz="14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1960">
                <a:tc>
                  <a:txBody>
                    <a:bodyPr/>
                    <a:lstStyle/>
                    <a:p>
                      <a:pPr marL="0" marR="0" algn="ctr">
                        <a:lnSpc>
                          <a:spcPct val="150000"/>
                        </a:lnSpc>
                        <a:spcBef>
                          <a:spcPts val="0"/>
                        </a:spcBef>
                        <a:spcAft>
                          <a:spcPts val="0"/>
                        </a:spcAft>
                      </a:pPr>
                      <a:r>
                        <a:rPr lang="en-US" sz="1400" b="0">
                          <a:latin typeface="Times New Roman"/>
                          <a:ea typeface="Times New Roman"/>
                          <a:cs typeface="Times New Roman"/>
                        </a:rPr>
                        <a:t>3.</a:t>
                      </a:r>
                      <a:endParaRPr lang="en-US" sz="1400" b="1">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a:latin typeface="Times New Roman"/>
                          <a:ea typeface="Times New Roman"/>
                          <a:cs typeface="Times New Roman"/>
                        </a:rPr>
                        <a:t>Maize</a:t>
                      </a:r>
                      <a:endParaRPr lang="en-US" sz="1400" b="1">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a:latin typeface="Times New Roman"/>
                          <a:ea typeface="Times New Roman"/>
                          <a:cs typeface="Times New Roman"/>
                        </a:rPr>
                        <a:t>75-90</a:t>
                      </a:r>
                      <a:endParaRPr lang="en-US" sz="1400" b="1">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400" b="0" dirty="0">
                          <a:latin typeface="Times New Roman"/>
                          <a:ea typeface="Times New Roman"/>
                          <a:cs typeface="Times New Roman"/>
                        </a:rPr>
                        <a:t>50-70</a:t>
                      </a:r>
                      <a:endParaRPr lang="en-US" sz="1400" b="1" dirty="0">
                        <a:latin typeface="Arial Narrow"/>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762000" y="838200"/>
            <a:ext cx="7543800" cy="707886"/>
          </a:xfrm>
          <a:prstGeom prst="rect">
            <a:avLst/>
          </a:prstGeom>
          <a:noFill/>
        </p:spPr>
        <p:txBody>
          <a:bodyPr wrap="square" rtlCol="0">
            <a:spAutoFit/>
          </a:bodyPr>
          <a:lstStyle/>
          <a:p>
            <a:r>
              <a:rPr lang="en-US" sz="2000" dirty="0" smtClean="0">
                <a:latin typeface="Times New Roman" pitchFamily="18" charset="0"/>
                <a:cs typeface="Times New Roman" pitchFamily="18" charset="0"/>
              </a:rPr>
              <a:t>We experiment on fodder wheat, barley and maize. Optimal range of temperature and humidity are shown in table given below.</a:t>
            </a:r>
            <a:endParaRPr lang="en-US" sz="2000" dirty="0">
              <a:latin typeface="Times New Roman" pitchFamily="18" charset="0"/>
              <a:cs typeface="Times New Roman" pitchFamily="18" charset="0"/>
            </a:endParaRPr>
          </a:p>
        </p:txBody>
      </p:sp>
      <p:sp>
        <p:nvSpPr>
          <p:cNvPr id="4" name="TextBox 3"/>
          <p:cNvSpPr txBox="1"/>
          <p:nvPr/>
        </p:nvSpPr>
        <p:spPr>
          <a:xfrm>
            <a:off x="2209800" y="1828800"/>
            <a:ext cx="4572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Table: Fodder temperature and humidity</a:t>
            </a:r>
            <a:endParaRPr lang="en-US" b="1" dirty="0">
              <a:latin typeface="Times New Roman" pitchFamily="18" charset="0"/>
              <a:cs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180608_081322.jpg"/>
          <p:cNvPicPr>
            <a:picLocks noChangeAspect="1"/>
          </p:cNvPicPr>
          <p:nvPr/>
        </p:nvPicPr>
        <p:blipFill>
          <a:blip r:embed="rId2" cstate="print">
            <a:lum contrast="30000"/>
          </a:blip>
          <a:srcRect l="11667" t="2960" r="10833" b="2316"/>
          <a:stretch>
            <a:fillRect/>
          </a:stretch>
        </p:blipFill>
        <p:spPr>
          <a:xfrm>
            <a:off x="1066800" y="838200"/>
            <a:ext cx="7086600" cy="4876800"/>
          </a:xfrm>
          <a:prstGeom prst="rect">
            <a:avLst/>
          </a:prstGeom>
        </p:spPr>
      </p:pic>
      <p:sp>
        <p:nvSpPr>
          <p:cNvPr id="3" name="TextBox 2"/>
          <p:cNvSpPr txBox="1"/>
          <p:nvPr/>
        </p:nvSpPr>
        <p:spPr>
          <a:xfrm>
            <a:off x="3124200" y="6096000"/>
            <a:ext cx="3048000" cy="381000"/>
          </a:xfrm>
          <a:prstGeom prst="rect">
            <a:avLst/>
          </a:prstGeom>
          <a:noFill/>
        </p:spPr>
        <p:txBody>
          <a:bodyPr wrap="square" rtlCol="0">
            <a:spAutoFit/>
          </a:bodyPr>
          <a:lstStyle/>
          <a:p>
            <a:pPr algn="ctr"/>
            <a:r>
              <a:rPr lang="en-US" dirty="0" err="1" smtClean="0"/>
              <a:t>Pschrometry</a:t>
            </a:r>
            <a:r>
              <a:rPr lang="en-US" dirty="0" smtClean="0"/>
              <a:t> Chart </a:t>
            </a:r>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066800" y="1295400"/>
          <a:ext cx="7391400" cy="4964970"/>
        </p:xfrm>
        <a:graphic>
          <a:graphicData uri="http://schemas.openxmlformats.org/drawingml/2006/table">
            <a:tbl>
              <a:tblPr/>
              <a:tblGrid>
                <a:gridCol w="1517656"/>
                <a:gridCol w="1554672"/>
                <a:gridCol w="1554672"/>
                <a:gridCol w="562707"/>
                <a:gridCol w="830093"/>
                <a:gridCol w="1371600"/>
              </a:tblGrid>
              <a:tr h="307540">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Day</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Low Temp.</a:t>
                      </a: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(Fahrenheit) </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High Temp.</a:t>
                      </a:r>
                      <a:endParaRPr lang="en-US" sz="1600" dirty="0">
                        <a:latin typeface="Calibri"/>
                        <a:ea typeface="Calibri"/>
                        <a:cs typeface="Times New Roman"/>
                      </a:endParaRPr>
                    </a:p>
                    <a:p>
                      <a:pPr marL="0" marR="0" algn="ctr">
                        <a:spcBef>
                          <a:spcPts val="0"/>
                        </a:spcBef>
                        <a:spcAft>
                          <a:spcPts val="0"/>
                        </a:spcAft>
                      </a:pPr>
                      <a:r>
                        <a:rPr lang="en-US" sz="1600" b="1" dirty="0">
                          <a:solidFill>
                            <a:srgbClr val="333333"/>
                          </a:solidFill>
                          <a:latin typeface="Times New Roman"/>
                          <a:ea typeface="Times New Roman"/>
                          <a:cs typeface="Times New Roman"/>
                        </a:rPr>
                        <a:t>(Fahrenheit)</a:t>
                      </a:r>
                      <a:endParaRPr lang="en-US" sz="1600" b="1" dirty="0">
                        <a:latin typeface="Arial Narrow"/>
                        <a:ea typeface="Times New Roman"/>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Humidity</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marL="0" marR="0" algn="just">
                        <a:lnSpc>
                          <a:spcPct val="150000"/>
                        </a:lnSpc>
                        <a:spcBef>
                          <a:spcPts val="0"/>
                        </a:spcBef>
                        <a:spcAft>
                          <a:spcPts val="0"/>
                        </a:spcAft>
                      </a:pPr>
                      <a:endParaRPr lang="en-US" sz="1600">
                        <a:latin typeface="Calibri"/>
                        <a:ea typeface="Calibri"/>
                        <a:cs typeface="Times New Roman"/>
                      </a:endParaRPr>
                    </a:p>
                    <a:p>
                      <a:pPr marL="0" marR="0" algn="ctr">
                        <a:lnSpc>
                          <a:spcPct val="150000"/>
                        </a:lnSpc>
                        <a:spcBef>
                          <a:spcPts val="0"/>
                        </a:spcBef>
                        <a:spcAft>
                          <a:spcPts val="0"/>
                        </a:spcAft>
                      </a:pPr>
                      <a:r>
                        <a:rPr lang="en-IN" sz="1600" b="1">
                          <a:solidFill>
                            <a:srgbClr val="333333"/>
                          </a:solidFill>
                          <a:latin typeface="Times New Roman"/>
                          <a:ea typeface="Calibri"/>
                          <a:cs typeface="Times New Roman"/>
                        </a:rPr>
                        <a:t>Growth Height</a:t>
                      </a:r>
                      <a:endParaRPr lang="en-US" sz="1600">
                        <a:latin typeface="Calibri"/>
                        <a:ea typeface="Calibri"/>
                        <a:cs typeface="Times New Roman"/>
                      </a:endParaRPr>
                    </a:p>
                    <a:p>
                      <a:pPr marL="0" marR="0">
                        <a:spcBef>
                          <a:spcPts val="0"/>
                        </a:spcBef>
                        <a:spcAft>
                          <a:spcPts val="0"/>
                        </a:spcAft>
                      </a:pPr>
                      <a:r>
                        <a:rPr lang="en-IN" sz="1600" b="1">
                          <a:latin typeface="Times New Roman"/>
                          <a:ea typeface="Times New Roman"/>
                          <a:cs typeface="Times New Roman"/>
                        </a:rPr>
                        <a:t>      (inch)</a:t>
                      </a:r>
                      <a:endParaRPr lang="en-US" sz="1600" b="1">
                        <a:latin typeface="Arial Narrow"/>
                        <a:ea typeface="Times New Roman"/>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724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just">
                        <a:lnSpc>
                          <a:spcPct val="150000"/>
                        </a:lnSpc>
                        <a:spcBef>
                          <a:spcPts val="0"/>
                        </a:spcBef>
                        <a:spcAft>
                          <a:spcPts val="0"/>
                        </a:spcAft>
                      </a:pPr>
                      <a:r>
                        <a:rPr lang="en-IN" sz="1600" b="1" dirty="0">
                          <a:solidFill>
                            <a:srgbClr val="333333"/>
                          </a:solidFill>
                          <a:latin typeface="Times New Roman"/>
                          <a:ea typeface="Calibri"/>
                          <a:cs typeface="Times New Roman"/>
                        </a:rPr>
                        <a:t>After Noon</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IN" sz="1600" b="1" dirty="0" smtClean="0">
                          <a:solidFill>
                            <a:srgbClr val="333333"/>
                          </a:solidFill>
                          <a:latin typeface="Times New Roman"/>
                          <a:ea typeface="Calibri"/>
                          <a:cs typeface="Times New Roman"/>
                        </a:rPr>
                        <a:t>Evening</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27/4/2018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69.8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84.2</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40</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65</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1/2</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28/4/2018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71.6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87.8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39</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90</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½</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29/4/2018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71.6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45</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64</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1</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30/4/2018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84.2</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36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46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2</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1/5/2018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82.4</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55</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63</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3</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2/5/2018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69.8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60</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5</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3/5/2018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69.8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84.2</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75</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4/5/2018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71.6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87.8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42</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56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9</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5/5/2018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73.4</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91.4</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43</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11</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6/5/2018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71.6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87.8</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55</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solidFill>
                            <a:srgbClr val="333333"/>
                          </a:solidFill>
                          <a:latin typeface="Times New Roman"/>
                          <a:ea typeface="Calibri"/>
                          <a:cs typeface="Times New Roman"/>
                        </a:rPr>
                        <a:t>66</a:t>
                      </a:r>
                      <a:endParaRPr lang="en-US" sz="12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11.5</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451">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7/5/2018</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73.4</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89.6</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60</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58</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solidFill>
                            <a:srgbClr val="333333"/>
                          </a:solidFill>
                          <a:latin typeface="Times New Roman"/>
                          <a:ea typeface="Calibri"/>
                          <a:cs typeface="Times New Roman"/>
                        </a:rPr>
                        <a:t>12</a:t>
                      </a:r>
                      <a:endParaRPr lang="en-US" sz="12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1143000" y="304800"/>
            <a:ext cx="6858000" cy="461665"/>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Table: Experimental data of wheat</a:t>
            </a:r>
            <a:endParaRPr lang="en-US" sz="2400" b="1" dirty="0">
              <a:latin typeface="Times New Roman" pitchFamily="18" charset="0"/>
              <a:cs typeface="Times New Roman"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180406-WA0010.jpg"/>
          <p:cNvPicPr>
            <a:picLocks noChangeAspect="1"/>
          </p:cNvPicPr>
          <p:nvPr/>
        </p:nvPicPr>
        <p:blipFill>
          <a:blip r:embed="rId2"/>
          <a:stretch>
            <a:fillRect/>
          </a:stretch>
        </p:blipFill>
        <p:spPr>
          <a:xfrm>
            <a:off x="3505200" y="3733800"/>
            <a:ext cx="4800600" cy="2257350"/>
          </a:xfrm>
          <a:prstGeom prst="rect">
            <a:avLst/>
          </a:prstGeom>
        </p:spPr>
      </p:pic>
      <p:pic>
        <p:nvPicPr>
          <p:cNvPr id="3" name="Picture 2" descr="IMG-20180406-WA0016.jpg"/>
          <p:cNvPicPr>
            <a:picLocks noChangeAspect="1"/>
          </p:cNvPicPr>
          <p:nvPr/>
        </p:nvPicPr>
        <p:blipFill>
          <a:blip r:embed="rId3"/>
          <a:stretch>
            <a:fillRect/>
          </a:stretch>
        </p:blipFill>
        <p:spPr>
          <a:xfrm>
            <a:off x="457200" y="304800"/>
            <a:ext cx="2362200" cy="2667000"/>
          </a:xfrm>
          <a:prstGeom prst="rect">
            <a:avLst/>
          </a:prstGeom>
        </p:spPr>
      </p:pic>
      <p:pic>
        <p:nvPicPr>
          <p:cNvPr id="4" name="Picture 3" descr="IMG20180502112244.jpg"/>
          <p:cNvPicPr>
            <a:picLocks noChangeAspect="1"/>
          </p:cNvPicPr>
          <p:nvPr/>
        </p:nvPicPr>
        <p:blipFill>
          <a:blip r:embed="rId4" cstate="print"/>
          <a:stretch>
            <a:fillRect/>
          </a:stretch>
        </p:blipFill>
        <p:spPr>
          <a:xfrm>
            <a:off x="685800" y="3810000"/>
            <a:ext cx="2133600" cy="2235200"/>
          </a:xfrm>
          <a:prstGeom prst="rect">
            <a:avLst/>
          </a:prstGeom>
        </p:spPr>
      </p:pic>
      <p:pic>
        <p:nvPicPr>
          <p:cNvPr id="5" name="Picture 4" descr="IMG20180502112249.jpg"/>
          <p:cNvPicPr>
            <a:picLocks noChangeAspect="1"/>
          </p:cNvPicPr>
          <p:nvPr/>
        </p:nvPicPr>
        <p:blipFill>
          <a:blip r:embed="rId5" cstate="print"/>
          <a:stretch>
            <a:fillRect/>
          </a:stretch>
        </p:blipFill>
        <p:spPr>
          <a:xfrm>
            <a:off x="6400800" y="304800"/>
            <a:ext cx="2359152" cy="2590800"/>
          </a:xfrm>
          <a:prstGeom prst="rect">
            <a:avLst/>
          </a:prstGeom>
        </p:spPr>
      </p:pic>
      <p:pic>
        <p:nvPicPr>
          <p:cNvPr id="6" name="Picture 5" descr="IMG20180502112306.jpg"/>
          <p:cNvPicPr>
            <a:picLocks noChangeAspect="1"/>
          </p:cNvPicPr>
          <p:nvPr/>
        </p:nvPicPr>
        <p:blipFill>
          <a:blip r:embed="rId6" cstate="print"/>
          <a:stretch>
            <a:fillRect/>
          </a:stretch>
        </p:blipFill>
        <p:spPr>
          <a:xfrm>
            <a:off x="3124200" y="304800"/>
            <a:ext cx="2819400" cy="2590800"/>
          </a:xfrm>
          <a:prstGeom prst="rect">
            <a:avLst/>
          </a:prstGeom>
        </p:spPr>
      </p:pic>
      <p:sp>
        <p:nvSpPr>
          <p:cNvPr id="8" name="TextBox 7"/>
          <p:cNvSpPr txBox="1"/>
          <p:nvPr/>
        </p:nvSpPr>
        <p:spPr>
          <a:xfrm>
            <a:off x="457200" y="3124200"/>
            <a:ext cx="2906821" cy="646331"/>
          </a:xfrm>
          <a:prstGeom prst="rect">
            <a:avLst/>
          </a:prstGeom>
          <a:noFill/>
        </p:spPr>
        <p:txBody>
          <a:bodyPr wrap="none" rtlCol="0">
            <a:spAutoFit/>
          </a:bodyPr>
          <a:lstStyle/>
          <a:p>
            <a:r>
              <a:rPr lang="en-US" b="1" dirty="0" smtClean="0"/>
              <a:t>Wheat: After Soaking in Jute</a:t>
            </a:r>
          </a:p>
          <a:p>
            <a:r>
              <a:rPr lang="en-US" b="1" dirty="0" smtClean="0"/>
              <a:t>(Germination starts) Day 1</a:t>
            </a:r>
            <a:endParaRPr lang="en-US" b="1" dirty="0"/>
          </a:p>
        </p:txBody>
      </p:sp>
      <p:sp>
        <p:nvSpPr>
          <p:cNvPr id="9" name="TextBox 8"/>
          <p:cNvSpPr txBox="1"/>
          <p:nvPr/>
        </p:nvSpPr>
        <p:spPr>
          <a:xfrm>
            <a:off x="3962400" y="3048000"/>
            <a:ext cx="1302601" cy="369332"/>
          </a:xfrm>
          <a:prstGeom prst="rect">
            <a:avLst/>
          </a:prstGeom>
          <a:noFill/>
        </p:spPr>
        <p:txBody>
          <a:bodyPr wrap="none" rtlCol="0">
            <a:spAutoFit/>
          </a:bodyPr>
          <a:lstStyle/>
          <a:p>
            <a:r>
              <a:rPr lang="en-US" b="1" dirty="0" smtClean="0"/>
              <a:t>Day 2 and 3</a:t>
            </a:r>
            <a:endParaRPr lang="en-US" b="1" dirty="0"/>
          </a:p>
        </p:txBody>
      </p:sp>
      <p:sp>
        <p:nvSpPr>
          <p:cNvPr id="10" name="TextBox 9"/>
          <p:cNvSpPr txBox="1"/>
          <p:nvPr/>
        </p:nvSpPr>
        <p:spPr>
          <a:xfrm>
            <a:off x="6858000" y="3048000"/>
            <a:ext cx="1302601" cy="369332"/>
          </a:xfrm>
          <a:prstGeom prst="rect">
            <a:avLst/>
          </a:prstGeom>
          <a:noFill/>
        </p:spPr>
        <p:txBody>
          <a:bodyPr wrap="none" rtlCol="0">
            <a:spAutoFit/>
          </a:bodyPr>
          <a:lstStyle/>
          <a:p>
            <a:r>
              <a:rPr lang="en-US" b="1" dirty="0" smtClean="0"/>
              <a:t>Day 3 and 4</a:t>
            </a:r>
            <a:endParaRPr lang="en-US" b="1" dirty="0"/>
          </a:p>
        </p:txBody>
      </p:sp>
      <p:sp>
        <p:nvSpPr>
          <p:cNvPr id="11" name="TextBox 10"/>
          <p:cNvSpPr txBox="1"/>
          <p:nvPr/>
        </p:nvSpPr>
        <p:spPr>
          <a:xfrm>
            <a:off x="1143000" y="6248400"/>
            <a:ext cx="1302601" cy="369332"/>
          </a:xfrm>
          <a:prstGeom prst="rect">
            <a:avLst/>
          </a:prstGeom>
          <a:noFill/>
        </p:spPr>
        <p:txBody>
          <a:bodyPr wrap="none" rtlCol="0">
            <a:spAutoFit/>
          </a:bodyPr>
          <a:lstStyle/>
          <a:p>
            <a:r>
              <a:rPr lang="en-US" b="1" dirty="0" smtClean="0"/>
              <a:t>Day 5 and 6</a:t>
            </a:r>
            <a:endParaRPr lang="en-US" b="1" dirty="0"/>
          </a:p>
        </p:txBody>
      </p:sp>
      <p:sp>
        <p:nvSpPr>
          <p:cNvPr id="12" name="TextBox 11"/>
          <p:cNvSpPr txBox="1"/>
          <p:nvPr/>
        </p:nvSpPr>
        <p:spPr>
          <a:xfrm>
            <a:off x="5181600" y="6248400"/>
            <a:ext cx="1302601" cy="369332"/>
          </a:xfrm>
          <a:prstGeom prst="rect">
            <a:avLst/>
          </a:prstGeom>
          <a:noFill/>
        </p:spPr>
        <p:txBody>
          <a:bodyPr wrap="none" rtlCol="0">
            <a:spAutoFit/>
          </a:bodyPr>
          <a:lstStyle/>
          <a:p>
            <a:r>
              <a:rPr lang="en-US" b="1" dirty="0" smtClean="0"/>
              <a:t>Day 7 and 8</a:t>
            </a:r>
            <a:endParaRPr lang="en-US" b="1"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5562600"/>
            <a:ext cx="7162800" cy="369332"/>
          </a:xfrm>
          <a:prstGeom prst="rect">
            <a:avLst/>
          </a:prstGeom>
          <a:noFill/>
        </p:spPr>
        <p:txBody>
          <a:bodyPr wrap="square" rtlCol="0">
            <a:spAutoFit/>
          </a:bodyPr>
          <a:lstStyle/>
          <a:p>
            <a:pPr algn="ctr"/>
            <a:r>
              <a:rPr lang="en-US" b="1" dirty="0" smtClean="0"/>
              <a:t>Graph of growth rate of wheat day </a:t>
            </a:r>
            <a:r>
              <a:rPr lang="en-US" b="1" dirty="0" err="1" smtClean="0"/>
              <a:t>vs</a:t>
            </a:r>
            <a:r>
              <a:rPr lang="en-US" b="1" dirty="0" smtClean="0"/>
              <a:t> height(inch)</a:t>
            </a:r>
            <a:endParaRPr lang="en-US" b="1" dirty="0"/>
          </a:p>
        </p:txBody>
      </p:sp>
      <p:grpSp>
        <p:nvGrpSpPr>
          <p:cNvPr id="7" name="Group 6"/>
          <p:cNvGrpSpPr/>
          <p:nvPr/>
        </p:nvGrpSpPr>
        <p:grpSpPr>
          <a:xfrm>
            <a:off x="914400" y="990600"/>
            <a:ext cx="7391400" cy="4191000"/>
            <a:chOff x="914400" y="990600"/>
            <a:chExt cx="7391400" cy="4191000"/>
          </a:xfrm>
        </p:grpSpPr>
        <p:graphicFrame>
          <p:nvGraphicFramePr>
            <p:cNvPr id="55299" name="Object 3"/>
            <p:cNvGraphicFramePr>
              <a:graphicFrameLocks/>
            </p:cNvGraphicFramePr>
            <p:nvPr/>
          </p:nvGraphicFramePr>
          <p:xfrm>
            <a:off x="1219200" y="990600"/>
            <a:ext cx="7086600" cy="4191000"/>
          </p:xfrm>
          <a:graphic>
            <a:graphicData uri="http://schemas.openxmlformats.org/presentationml/2006/ole">
              <mc:AlternateContent xmlns:mc="http://schemas.openxmlformats.org/markup-compatibility/2006">
                <mc:Choice xmlns:v="urn:schemas-microsoft-com:vml" Requires="v">
                  <p:oleObj spid="_x0000_s55305" name="Chart" r:id="rId3" imgW="4629170" imgH="2266958" progId="Excel.Sheet.8">
                    <p:embed/>
                  </p:oleObj>
                </mc:Choice>
                <mc:Fallback>
                  <p:oleObj name="Chart" r:id="rId3" imgW="4629170" imgH="2266958" progId="Excel.Sheet.8">
                    <p:embed/>
                    <p:pic>
                      <p:nvPicPr>
                        <p:cNvPr id="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990600"/>
                          <a:ext cx="7086600" cy="419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0" name="Text Box 4"/>
            <p:cNvSpPr txBox="1">
              <a:spLocks noChangeArrowheads="1"/>
            </p:cNvSpPr>
            <p:nvPr/>
          </p:nvSpPr>
          <p:spPr bwMode="auto">
            <a:xfrm>
              <a:off x="914400" y="2819400"/>
              <a:ext cx="552450" cy="34607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inch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301" name="Text Box 5"/>
            <p:cNvSpPr txBox="1">
              <a:spLocks noChangeArrowheads="1"/>
            </p:cNvSpPr>
            <p:nvPr/>
          </p:nvSpPr>
          <p:spPr bwMode="auto">
            <a:xfrm>
              <a:off x="4114800" y="4724400"/>
              <a:ext cx="533400" cy="34607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day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90598" y="1349502"/>
          <a:ext cx="7315201" cy="5002946"/>
        </p:xfrm>
        <a:graphic>
          <a:graphicData uri="http://schemas.openxmlformats.org/drawingml/2006/table">
            <a:tbl>
              <a:tblPr/>
              <a:tblGrid>
                <a:gridCol w="1503987"/>
                <a:gridCol w="1540670"/>
                <a:gridCol w="1540670"/>
                <a:gridCol w="596275"/>
                <a:gridCol w="838200"/>
                <a:gridCol w="1295399"/>
              </a:tblGrid>
              <a:tr h="207535">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Day</a:t>
                      </a:r>
                      <a:endParaRPr lang="en-US" sz="16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Low Temp.</a:t>
                      </a: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(Fahrenheit) </a:t>
                      </a:r>
                      <a:endParaRPr lang="en-US" sz="16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High Temp.</a:t>
                      </a:r>
                      <a:endParaRPr lang="en-US" sz="1600" dirty="0">
                        <a:latin typeface="Calibri"/>
                        <a:ea typeface="Calibri"/>
                        <a:cs typeface="Times New Roman"/>
                      </a:endParaRPr>
                    </a:p>
                    <a:p>
                      <a:pPr marL="0" marR="0" algn="ctr">
                        <a:spcBef>
                          <a:spcPts val="0"/>
                        </a:spcBef>
                        <a:spcAft>
                          <a:spcPts val="0"/>
                        </a:spcAft>
                      </a:pPr>
                      <a:r>
                        <a:rPr lang="en-US" sz="1600" b="1" dirty="0">
                          <a:solidFill>
                            <a:srgbClr val="333333"/>
                          </a:solidFill>
                          <a:latin typeface="Times New Roman"/>
                          <a:ea typeface="Times New Roman"/>
                          <a:cs typeface="Times New Roman"/>
                        </a:rPr>
                        <a:t>(Fahrenheit)</a:t>
                      </a:r>
                      <a:endParaRPr lang="en-US" sz="1600" b="1" dirty="0">
                        <a:latin typeface="Arial Narrow"/>
                        <a:ea typeface="Times New Roman"/>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Humidity</a:t>
                      </a:r>
                      <a:endParaRPr lang="en-US" sz="16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marL="0" marR="0" algn="just">
                        <a:lnSpc>
                          <a:spcPct val="150000"/>
                        </a:lnSpc>
                        <a:spcBef>
                          <a:spcPts val="0"/>
                        </a:spcBef>
                        <a:spcAft>
                          <a:spcPts val="0"/>
                        </a:spcAft>
                      </a:pPr>
                      <a:endParaRPr lang="en-US" sz="1600">
                        <a:latin typeface="Calibri"/>
                        <a:ea typeface="Calibri"/>
                        <a:cs typeface="Times New Roman"/>
                      </a:endParaRPr>
                    </a:p>
                    <a:p>
                      <a:pPr marL="0" marR="0" algn="ctr">
                        <a:lnSpc>
                          <a:spcPct val="150000"/>
                        </a:lnSpc>
                        <a:spcBef>
                          <a:spcPts val="0"/>
                        </a:spcBef>
                        <a:spcAft>
                          <a:spcPts val="0"/>
                        </a:spcAft>
                      </a:pPr>
                      <a:r>
                        <a:rPr lang="en-IN" sz="1600" b="1">
                          <a:solidFill>
                            <a:srgbClr val="333333"/>
                          </a:solidFill>
                          <a:latin typeface="Times New Roman"/>
                          <a:ea typeface="Calibri"/>
                          <a:cs typeface="Times New Roman"/>
                        </a:rPr>
                        <a:t>Growth Height</a:t>
                      </a:r>
                      <a:endParaRPr lang="en-US" sz="1600">
                        <a:latin typeface="Calibri"/>
                        <a:ea typeface="Calibri"/>
                        <a:cs typeface="Times New Roman"/>
                      </a:endParaRPr>
                    </a:p>
                    <a:p>
                      <a:pPr marL="0" marR="0" algn="ctr">
                        <a:lnSpc>
                          <a:spcPct val="150000"/>
                        </a:lnSpc>
                        <a:spcBef>
                          <a:spcPts val="0"/>
                        </a:spcBef>
                        <a:spcAft>
                          <a:spcPts val="0"/>
                        </a:spcAft>
                      </a:pPr>
                      <a:r>
                        <a:rPr lang="en-IN" sz="1600" b="1">
                          <a:solidFill>
                            <a:srgbClr val="333333"/>
                          </a:solidFill>
                          <a:latin typeface="Times New Roman"/>
                          <a:ea typeface="Calibri"/>
                          <a:cs typeface="Times New Roman"/>
                        </a:rPr>
                        <a:t>(inch)</a:t>
                      </a:r>
                      <a:endParaRPr lang="en-US" sz="16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678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just">
                        <a:lnSpc>
                          <a:spcPct val="150000"/>
                        </a:lnSpc>
                        <a:spcBef>
                          <a:spcPts val="0"/>
                        </a:spcBef>
                        <a:spcAft>
                          <a:spcPts val="0"/>
                        </a:spcAft>
                      </a:pPr>
                      <a:r>
                        <a:rPr lang="en-IN" sz="1600" b="1" dirty="0">
                          <a:solidFill>
                            <a:srgbClr val="333333"/>
                          </a:solidFill>
                          <a:latin typeface="Times New Roman"/>
                          <a:ea typeface="Calibri"/>
                          <a:cs typeface="Times New Roman"/>
                        </a:rPr>
                        <a:t>After Noon</a:t>
                      </a:r>
                      <a:endParaRPr lang="en-US" sz="16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IN" sz="1600" b="1" dirty="0">
                          <a:solidFill>
                            <a:srgbClr val="333333"/>
                          </a:solidFill>
                          <a:latin typeface="Times New Roman"/>
                          <a:ea typeface="Calibri"/>
                          <a:cs typeface="Times New Roman"/>
                        </a:rPr>
                        <a:t>Evening</a:t>
                      </a:r>
                      <a:endParaRPr lang="en-US" sz="16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287358">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10/5/2018</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69.8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89.6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39</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dirty="0">
                          <a:solidFill>
                            <a:srgbClr val="333333"/>
                          </a:solidFill>
                          <a:latin typeface="Times New Roman"/>
                          <a:ea typeface="Calibri"/>
                          <a:cs typeface="Times New Roman"/>
                        </a:rPr>
                        <a:t>½</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11/5/2018</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91.4</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1</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12/5/2018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75.2</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32</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½</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13/5/2018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73.4</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89.6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37</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51</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2</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14/5/2018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68</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41</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62</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3</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15/5/2018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89.6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44</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4</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16/5/2018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73.4</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89.6</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67</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6</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17/5/2018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77</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93.2</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7.5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tabLst>
                          <a:tab pos="209550" algn="l"/>
                        </a:tabLst>
                      </a:pPr>
                      <a:r>
                        <a:rPr lang="en-IN" sz="1400" dirty="0" smtClean="0">
                          <a:solidFill>
                            <a:srgbClr val="333333"/>
                          </a:solidFill>
                          <a:latin typeface="Times New Roman"/>
                          <a:ea typeface="Calibri"/>
                          <a:cs typeface="Times New Roman"/>
                        </a:rPr>
                        <a:t>18/5/2018</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75.2</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91.4</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40</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70</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a:solidFill>
                            <a:srgbClr val="333333"/>
                          </a:solidFill>
                          <a:latin typeface="Times New Roman"/>
                          <a:ea typeface="Calibri"/>
                          <a:cs typeface="Times New Roman"/>
                        </a:rPr>
                        <a:t>8.5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358">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19/5/2018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73.4</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95</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48</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a:t>
                      </a:r>
                      <a:endParaRPr lang="en-US" sz="140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b="1" dirty="0">
                          <a:solidFill>
                            <a:srgbClr val="333333"/>
                          </a:solidFill>
                          <a:latin typeface="Times New Roman"/>
                          <a:ea typeface="Calibri"/>
                          <a:cs typeface="Times New Roman"/>
                        </a:rPr>
                        <a:t>10</a:t>
                      </a:r>
                      <a:endParaRPr lang="en-US" sz="1400" dirty="0">
                        <a:latin typeface="Calibri"/>
                        <a:ea typeface="Calibri"/>
                        <a:cs typeface="Times New Roman"/>
                      </a:endParaRPr>
                    </a:p>
                  </a:txBody>
                  <a:tcPr marL="27695" marR="276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1066800" y="381000"/>
            <a:ext cx="6858000" cy="461665"/>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Table: Experimental data of Maize</a:t>
            </a:r>
            <a:endParaRPr lang="en-US" sz="2400" b="1" dirty="0">
              <a:latin typeface="Times New Roman" pitchFamily="18" charset="0"/>
              <a:cs typeface="Times New Roman"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5562600"/>
            <a:ext cx="7162800" cy="369332"/>
          </a:xfrm>
          <a:prstGeom prst="rect">
            <a:avLst/>
          </a:prstGeom>
          <a:noFill/>
        </p:spPr>
        <p:txBody>
          <a:bodyPr wrap="square" rtlCol="0">
            <a:spAutoFit/>
          </a:bodyPr>
          <a:lstStyle/>
          <a:p>
            <a:pPr algn="ctr"/>
            <a:r>
              <a:rPr lang="en-US" b="1" dirty="0" smtClean="0"/>
              <a:t>Graph of growth rate of maize day </a:t>
            </a:r>
            <a:r>
              <a:rPr lang="en-US" b="1" dirty="0" err="1" smtClean="0"/>
              <a:t>vs</a:t>
            </a:r>
            <a:r>
              <a:rPr lang="en-US" b="1" dirty="0" smtClean="0"/>
              <a:t> height(inch)</a:t>
            </a:r>
            <a:endParaRPr lang="en-US" b="1" dirty="0"/>
          </a:p>
        </p:txBody>
      </p:sp>
      <p:grpSp>
        <p:nvGrpSpPr>
          <p:cNvPr id="9" name="Group 8"/>
          <p:cNvGrpSpPr/>
          <p:nvPr/>
        </p:nvGrpSpPr>
        <p:grpSpPr>
          <a:xfrm>
            <a:off x="1371600" y="1143000"/>
            <a:ext cx="6916881" cy="4114800"/>
            <a:chOff x="1371600" y="1143000"/>
            <a:chExt cx="6545006" cy="4114800"/>
          </a:xfrm>
        </p:grpSpPr>
        <p:graphicFrame>
          <p:nvGraphicFramePr>
            <p:cNvPr id="59395" name="Object 3"/>
            <p:cNvGraphicFramePr>
              <a:graphicFrameLocks/>
            </p:cNvGraphicFramePr>
            <p:nvPr/>
          </p:nvGraphicFramePr>
          <p:xfrm>
            <a:off x="1515806" y="1143000"/>
            <a:ext cx="6400800" cy="4114800"/>
          </p:xfrm>
          <a:graphic>
            <a:graphicData uri="http://schemas.openxmlformats.org/presentationml/2006/ole">
              <mc:AlternateContent xmlns:mc="http://schemas.openxmlformats.org/markup-compatibility/2006">
                <mc:Choice xmlns:v="urn:schemas-microsoft-com:vml" Requires="v">
                  <p:oleObj spid="_x0000_s59401" name="Chart" r:id="rId3" imgW="4762686" imgH="2314469" progId="Excel.Sheet.8">
                    <p:embed/>
                  </p:oleObj>
                </mc:Choice>
                <mc:Fallback>
                  <p:oleObj name="Chart" r:id="rId3" imgW="4762686" imgH="2314469" progId="Excel.Sheet.8">
                    <p:embed/>
                    <p:pic>
                      <p:nvPicPr>
                        <p:cNvPr id="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5806" y="1143000"/>
                          <a:ext cx="6400800" cy="411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4"/>
            <p:cNvSpPr txBox="1">
              <a:spLocks noChangeArrowheads="1"/>
            </p:cNvSpPr>
            <p:nvPr/>
          </p:nvSpPr>
          <p:spPr bwMode="auto">
            <a:xfrm>
              <a:off x="1371600" y="3200400"/>
              <a:ext cx="552450" cy="34607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inch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Text Box 5"/>
            <p:cNvSpPr txBox="1">
              <a:spLocks noChangeArrowheads="1"/>
            </p:cNvSpPr>
            <p:nvPr/>
          </p:nvSpPr>
          <p:spPr bwMode="auto">
            <a:xfrm>
              <a:off x="4267200" y="4876800"/>
              <a:ext cx="533400" cy="34607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day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85794"/>
            <a:ext cx="8229600" cy="1143000"/>
          </a:xfrm>
        </p:spPr>
        <p:txBody>
          <a:bodyPr>
            <a:normAutofit/>
          </a:bodyPr>
          <a:lstStyle/>
          <a:p>
            <a:r>
              <a:rPr lang="en-IN" sz="3200" b="1" dirty="0" smtClean="0">
                <a:latin typeface="Times New Roman" pitchFamily="18" charset="0"/>
                <a:cs typeface="Times New Roman" pitchFamily="18" charset="0"/>
              </a:rPr>
              <a:t>OBJECTIVE</a:t>
            </a: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28596" y="2428868"/>
            <a:ext cx="8229600" cy="2971808"/>
          </a:xfrm>
        </p:spPr>
        <p:txBody>
          <a:bodyPr/>
          <a:lstStyle/>
          <a:p>
            <a:pPr algn="just">
              <a:buNone/>
            </a:pPr>
            <a:r>
              <a:rPr lang="en-IN" sz="2800" b="1" dirty="0" smtClean="0">
                <a:latin typeface="Comic Sans MS" pitchFamily="66" charset="0"/>
              </a:rPr>
              <a:t>	</a:t>
            </a:r>
            <a:r>
              <a:rPr lang="en-IN" sz="2800" dirty="0" smtClean="0">
                <a:latin typeface="Times New Roman" pitchFamily="18" charset="0"/>
                <a:cs typeface="Times New Roman" pitchFamily="18" charset="0"/>
              </a:rPr>
              <a:t>The </a:t>
            </a:r>
            <a:r>
              <a:rPr lang="en-IN" sz="2800" dirty="0">
                <a:latin typeface="Times New Roman" pitchFamily="18" charset="0"/>
                <a:cs typeface="Times New Roman" pitchFamily="18" charset="0"/>
              </a:rPr>
              <a:t>aim of this project is to install hydroponic culture setup for growing the plants without using soil media</a:t>
            </a:r>
            <a:r>
              <a:rPr lang="en-IN" sz="2800" dirty="0" smtClean="0">
                <a:latin typeface="Times New Roman" pitchFamily="18" charset="0"/>
                <a:cs typeface="Times New Roman" pitchFamily="18" charset="0"/>
              </a:rPr>
              <a:t>, in </a:t>
            </a:r>
            <a:r>
              <a:rPr lang="en-IN" sz="2800" dirty="0">
                <a:latin typeface="Times New Roman" pitchFamily="18" charset="0"/>
                <a:cs typeface="Times New Roman" pitchFamily="18" charset="0"/>
              </a:rPr>
              <a:t>which climatic state can be controlled by using </a:t>
            </a:r>
            <a:r>
              <a:rPr lang="en-IN" sz="2800" dirty="0" err="1">
                <a:latin typeface="Times New Roman" pitchFamily="18" charset="0"/>
                <a:cs typeface="Times New Roman" pitchFamily="18" charset="0"/>
              </a:rPr>
              <a:t>psychrometric</a:t>
            </a: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analysis </a:t>
            </a:r>
            <a:r>
              <a:rPr lang="en-IN" sz="2800" dirty="0">
                <a:latin typeface="Times New Roman" pitchFamily="18" charset="0"/>
                <a:cs typeface="Times New Roman" pitchFamily="18" charset="0"/>
              </a:rPr>
              <a:t>and mechanical equipments.</a:t>
            </a:r>
          </a:p>
          <a:p>
            <a:endParaRPr lang="en-IN" dirty="0"/>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90600" y="1219200"/>
          <a:ext cx="7620001" cy="5268432"/>
        </p:xfrm>
        <a:graphic>
          <a:graphicData uri="http://schemas.openxmlformats.org/drawingml/2006/table">
            <a:tbl>
              <a:tblPr/>
              <a:tblGrid>
                <a:gridCol w="1564594"/>
                <a:gridCol w="1602755"/>
                <a:gridCol w="1602755"/>
                <a:gridCol w="640096"/>
                <a:gridCol w="914400"/>
                <a:gridCol w="1295401"/>
              </a:tblGrid>
              <a:tr h="199656">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Day</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Low Temp.</a:t>
                      </a: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(Fahrenheit) </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0"/>
                        </a:spcBef>
                        <a:spcAft>
                          <a:spcPts val="0"/>
                        </a:spcAft>
                      </a:pPr>
                      <a:endParaRPr lang="en-US" sz="1600" dirty="0">
                        <a:latin typeface="Calibri"/>
                        <a:ea typeface="Calibri"/>
                        <a:cs typeface="Times New Roman"/>
                      </a:endParaRPr>
                    </a:p>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High Temp.</a:t>
                      </a:r>
                      <a:endParaRPr lang="en-US" sz="1600" dirty="0">
                        <a:latin typeface="Calibri"/>
                        <a:ea typeface="Calibri"/>
                        <a:cs typeface="Times New Roman"/>
                      </a:endParaRPr>
                    </a:p>
                    <a:p>
                      <a:pPr marL="0" marR="0" algn="ctr">
                        <a:spcBef>
                          <a:spcPts val="0"/>
                        </a:spcBef>
                        <a:spcAft>
                          <a:spcPts val="0"/>
                        </a:spcAft>
                      </a:pPr>
                      <a:r>
                        <a:rPr lang="en-US" sz="1600" b="1" dirty="0">
                          <a:solidFill>
                            <a:srgbClr val="333333"/>
                          </a:solidFill>
                          <a:latin typeface="Times New Roman"/>
                          <a:ea typeface="Times New Roman"/>
                          <a:cs typeface="Times New Roman"/>
                        </a:rPr>
                        <a:t>(Fahrenheit)</a:t>
                      </a:r>
                      <a:endParaRPr lang="en-US" sz="1600" b="1" dirty="0">
                        <a:latin typeface="Arial Narrow"/>
                        <a:ea typeface="Times New Roman"/>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50000"/>
                        </a:lnSpc>
                        <a:spcBef>
                          <a:spcPts val="0"/>
                        </a:spcBef>
                        <a:spcAft>
                          <a:spcPts val="0"/>
                        </a:spcAft>
                      </a:pPr>
                      <a:r>
                        <a:rPr lang="en-IN" sz="1600" b="1" dirty="0">
                          <a:solidFill>
                            <a:srgbClr val="333333"/>
                          </a:solidFill>
                          <a:latin typeface="Times New Roman"/>
                          <a:ea typeface="Calibri"/>
                          <a:cs typeface="Times New Roman"/>
                        </a:rPr>
                        <a:t>Humidity</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marL="0" marR="0" algn="just">
                        <a:lnSpc>
                          <a:spcPct val="150000"/>
                        </a:lnSpc>
                        <a:spcBef>
                          <a:spcPts val="0"/>
                        </a:spcBef>
                        <a:spcAft>
                          <a:spcPts val="0"/>
                        </a:spcAft>
                      </a:pPr>
                      <a:endParaRPr lang="en-US" sz="1600">
                        <a:latin typeface="Calibri"/>
                        <a:ea typeface="Calibri"/>
                        <a:cs typeface="Times New Roman"/>
                      </a:endParaRPr>
                    </a:p>
                    <a:p>
                      <a:pPr marL="0" marR="0" algn="ctr">
                        <a:lnSpc>
                          <a:spcPct val="150000"/>
                        </a:lnSpc>
                        <a:spcBef>
                          <a:spcPts val="0"/>
                        </a:spcBef>
                        <a:spcAft>
                          <a:spcPts val="0"/>
                        </a:spcAft>
                      </a:pPr>
                      <a:r>
                        <a:rPr lang="en-IN" sz="1600" b="1">
                          <a:solidFill>
                            <a:srgbClr val="333333"/>
                          </a:solidFill>
                          <a:latin typeface="Times New Roman"/>
                          <a:ea typeface="Calibri"/>
                          <a:cs typeface="Times New Roman"/>
                        </a:rPr>
                        <a:t>Growth Height</a:t>
                      </a:r>
                      <a:endParaRPr lang="en-US" sz="1600">
                        <a:latin typeface="Calibri"/>
                        <a:ea typeface="Calibri"/>
                        <a:cs typeface="Times New Roman"/>
                      </a:endParaRPr>
                    </a:p>
                    <a:p>
                      <a:pPr marL="0" marR="0" algn="ctr">
                        <a:lnSpc>
                          <a:spcPct val="150000"/>
                        </a:lnSpc>
                        <a:spcBef>
                          <a:spcPts val="0"/>
                        </a:spcBef>
                        <a:spcAft>
                          <a:spcPts val="0"/>
                        </a:spcAft>
                      </a:pPr>
                      <a:r>
                        <a:rPr lang="en-IN" sz="1600" b="1">
                          <a:solidFill>
                            <a:srgbClr val="333333"/>
                          </a:solidFill>
                          <a:latin typeface="Times New Roman"/>
                          <a:ea typeface="Calibri"/>
                          <a:cs typeface="Times New Roman"/>
                        </a:rPr>
                        <a:t>(inch)</a:t>
                      </a:r>
                      <a:endParaRPr lang="en-US" sz="16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8223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just">
                        <a:lnSpc>
                          <a:spcPct val="150000"/>
                        </a:lnSpc>
                        <a:spcBef>
                          <a:spcPts val="0"/>
                        </a:spcBef>
                        <a:spcAft>
                          <a:spcPts val="0"/>
                        </a:spcAft>
                      </a:pPr>
                      <a:r>
                        <a:rPr lang="en-IN" sz="1600" b="1" dirty="0">
                          <a:solidFill>
                            <a:srgbClr val="333333"/>
                          </a:solidFill>
                          <a:latin typeface="Times New Roman"/>
                          <a:ea typeface="Calibri"/>
                          <a:cs typeface="Times New Roman"/>
                        </a:rPr>
                        <a:t>After Noon</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IN" sz="1600" b="1" dirty="0">
                          <a:solidFill>
                            <a:srgbClr val="333333"/>
                          </a:solidFill>
                          <a:latin typeface="Times New Roman"/>
                          <a:ea typeface="Calibri"/>
                          <a:cs typeface="Times New Roman"/>
                        </a:rPr>
                        <a:t>Evening</a:t>
                      </a:r>
                      <a:endParaRPr lang="en-US" sz="16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27/4/2018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69.8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84.2</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40</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65</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½</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28/4/2018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87.8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39</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90</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29/4/2018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45</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64</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1.5</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30/4/2018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84.2</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46</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2</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1/5/2018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82.4</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55</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63</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2/5/2018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69.8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60</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3/5/2018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69.8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84.2</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75</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6</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87.8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42</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7.5</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73.4</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91.4</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43</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8</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71.6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87.8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55</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9</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447">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7/5/2018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73.4</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89.6</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60</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a:solidFill>
                            <a:srgbClr val="333333"/>
                          </a:solidFill>
                          <a:latin typeface="Times New Roman"/>
                          <a:ea typeface="Calibri"/>
                          <a:cs typeface="Times New Roman"/>
                        </a:rPr>
                        <a:t>58</a:t>
                      </a:r>
                      <a:endParaRPr lang="en-US" sz="140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400" dirty="0">
                          <a:solidFill>
                            <a:srgbClr val="333333"/>
                          </a:solidFill>
                          <a:latin typeface="Times New Roman"/>
                          <a:ea typeface="Calibri"/>
                          <a:cs typeface="Times New Roman"/>
                        </a:rPr>
                        <a:t>10</a:t>
                      </a:r>
                      <a:endParaRPr lang="en-US" sz="1400" dirty="0">
                        <a:latin typeface="Calibri"/>
                        <a:ea typeface="Calibri"/>
                        <a:cs typeface="Times New Roman"/>
                      </a:endParaRPr>
                    </a:p>
                  </a:txBody>
                  <a:tcPr marL="26039" marR="260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1066800" y="381000"/>
            <a:ext cx="6858000" cy="461665"/>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Table: Experimental data of Barley</a:t>
            </a:r>
            <a:endParaRPr lang="en-US" sz="2400" b="1" dirty="0">
              <a:latin typeface="Times New Roman" pitchFamily="18" charset="0"/>
              <a:cs typeface="Times New Roman"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5334000"/>
            <a:ext cx="71628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Graph of growth rate of Barley day </a:t>
            </a:r>
            <a:r>
              <a:rPr lang="en-US" b="1" dirty="0" err="1" smtClean="0">
                <a:latin typeface="Times New Roman" pitchFamily="18" charset="0"/>
                <a:cs typeface="Times New Roman" pitchFamily="18" charset="0"/>
              </a:rPr>
              <a:t>vs</a:t>
            </a:r>
            <a:r>
              <a:rPr lang="en-US" b="1" dirty="0" smtClean="0">
                <a:latin typeface="Times New Roman" pitchFamily="18" charset="0"/>
                <a:cs typeface="Times New Roman" pitchFamily="18" charset="0"/>
              </a:rPr>
              <a:t> height(inch)</a:t>
            </a:r>
            <a:endParaRPr lang="en-US" b="1" dirty="0">
              <a:latin typeface="Times New Roman" pitchFamily="18" charset="0"/>
              <a:cs typeface="Times New Roman" pitchFamily="18" charset="0"/>
            </a:endParaRPr>
          </a:p>
        </p:txBody>
      </p:sp>
      <p:grpSp>
        <p:nvGrpSpPr>
          <p:cNvPr id="7" name="Group 6"/>
          <p:cNvGrpSpPr/>
          <p:nvPr/>
        </p:nvGrpSpPr>
        <p:grpSpPr>
          <a:xfrm>
            <a:off x="1066800" y="838200"/>
            <a:ext cx="6934200" cy="3962400"/>
            <a:chOff x="1066800" y="838200"/>
            <a:chExt cx="6477000" cy="3505200"/>
          </a:xfrm>
        </p:grpSpPr>
        <p:graphicFrame>
          <p:nvGraphicFramePr>
            <p:cNvPr id="61443" name="Object 3"/>
            <p:cNvGraphicFramePr>
              <a:graphicFrameLocks/>
            </p:cNvGraphicFramePr>
            <p:nvPr/>
          </p:nvGraphicFramePr>
          <p:xfrm>
            <a:off x="1371600" y="838200"/>
            <a:ext cx="6172200" cy="3505200"/>
          </p:xfrm>
          <a:graphic>
            <a:graphicData uri="http://schemas.openxmlformats.org/presentationml/2006/ole">
              <mc:AlternateContent xmlns:mc="http://schemas.openxmlformats.org/markup-compatibility/2006">
                <mc:Choice xmlns:v="urn:schemas-microsoft-com:vml" Requires="v">
                  <p:oleObj spid="_x0000_s61449" name="Chart" r:id="rId3" imgW="4762686" imgH="2314469" progId="Excel.Sheet.8">
                    <p:embed/>
                  </p:oleObj>
                </mc:Choice>
                <mc:Fallback>
                  <p:oleObj name="Chart" r:id="rId3" imgW="4762686" imgH="2314469" progId="Excel.Sheet.8">
                    <p:embed/>
                    <p:pic>
                      <p:nvPicPr>
                        <p:cNvPr id="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838200"/>
                          <a:ext cx="6172200"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5"/>
            <p:cNvSpPr txBox="1">
              <a:spLocks noChangeArrowheads="1"/>
            </p:cNvSpPr>
            <p:nvPr/>
          </p:nvSpPr>
          <p:spPr bwMode="auto">
            <a:xfrm>
              <a:off x="3886200" y="3997325"/>
              <a:ext cx="533400" cy="34607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day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ext Box 4"/>
            <p:cNvSpPr txBox="1">
              <a:spLocks noChangeArrowheads="1"/>
            </p:cNvSpPr>
            <p:nvPr/>
          </p:nvSpPr>
          <p:spPr bwMode="auto">
            <a:xfrm>
              <a:off x="1066800" y="2514600"/>
              <a:ext cx="552450" cy="34607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cs typeface="Arial" pitchFamily="34" charset="0"/>
                </a:rPr>
                <a:t>inch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304800"/>
            <a:ext cx="7543800" cy="646331"/>
          </a:xfrm>
          <a:prstGeom prst="rect">
            <a:avLst/>
          </a:prstGeom>
        </p:spPr>
        <p:txBody>
          <a:bodyPr wrap="square">
            <a:spAutoFit/>
          </a:bodyPr>
          <a:lstStyle/>
          <a:p>
            <a:r>
              <a:rPr lang="en-US" b="1" dirty="0" smtClean="0">
                <a:latin typeface="Times New Roman" pitchFamily="18" charset="0"/>
                <a:cs typeface="Times New Roman" pitchFamily="18" charset="0"/>
              </a:rPr>
              <a:t>Comparison Table for Hydroponic Green Fodder Production vs. Conventional Green Fodder Production ( According to ICAR data)</a:t>
            </a:r>
            <a:endParaRPr lang="en-US"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59870368"/>
              </p:ext>
            </p:extLst>
          </p:nvPr>
        </p:nvGraphicFramePr>
        <p:xfrm>
          <a:off x="1143000" y="1219200"/>
          <a:ext cx="7543800" cy="4416477"/>
        </p:xfrm>
        <a:graphic>
          <a:graphicData uri="http://schemas.openxmlformats.org/drawingml/2006/table">
            <a:tbl>
              <a:tblPr>
                <a:tableStyleId>{69C7853C-536D-4A76-A0AE-DD22124D55A5}</a:tableStyleId>
              </a:tblPr>
              <a:tblGrid>
                <a:gridCol w="652285"/>
                <a:gridCol w="2364920"/>
                <a:gridCol w="1508602"/>
                <a:gridCol w="1508602"/>
                <a:gridCol w="1509391"/>
              </a:tblGrid>
              <a:tr h="560976">
                <a:tc>
                  <a:txBody>
                    <a:bodyPr/>
                    <a:lstStyle/>
                    <a:p>
                      <a:pPr marL="0" marR="0" algn="ctr">
                        <a:lnSpc>
                          <a:spcPct val="150000"/>
                        </a:lnSpc>
                        <a:spcBef>
                          <a:spcPts val="0"/>
                        </a:spcBef>
                        <a:spcAft>
                          <a:spcPts val="0"/>
                        </a:spcAft>
                        <a:tabLst>
                          <a:tab pos="2743200" algn="ctr"/>
                          <a:tab pos="5486400" algn="r"/>
                        </a:tabLst>
                      </a:pPr>
                      <a:r>
                        <a:rPr lang="en-US" sz="1400" b="1" dirty="0"/>
                        <a:t>S. No.</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b="1"/>
                        <a:t>Attributes</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b="1"/>
                        <a:t>Hydroponics green fodder</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b="1"/>
                        <a:t>Conventional green fodder</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b="1" dirty="0"/>
                        <a:t>Savings on</a:t>
                      </a:r>
                      <a:endParaRPr lang="en-US" sz="1400" b="1" dirty="0">
                        <a:latin typeface="Arial Narrow"/>
                        <a:ea typeface="Times New Roman"/>
                        <a:cs typeface="Times New Roman"/>
                      </a:endParaRPr>
                    </a:p>
                  </a:txBody>
                  <a:tcPr marL="48381" marR="48381" marT="0" marB="0"/>
                </a:tc>
              </a:tr>
              <a:tr h="264394">
                <a:tc>
                  <a:txBody>
                    <a:bodyPr/>
                    <a:lstStyle/>
                    <a:p>
                      <a:pPr marL="0" marR="0" algn="ctr">
                        <a:lnSpc>
                          <a:spcPct val="150000"/>
                        </a:lnSpc>
                        <a:spcBef>
                          <a:spcPts val="0"/>
                        </a:spcBef>
                        <a:spcAft>
                          <a:spcPts val="0"/>
                        </a:spcAft>
                        <a:tabLst>
                          <a:tab pos="2743200" algn="ctr"/>
                          <a:tab pos="5486400" algn="r"/>
                        </a:tabLst>
                      </a:pPr>
                      <a:r>
                        <a:rPr lang="en-US" sz="1400" dirty="0"/>
                        <a:t>1</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Area</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1000 sq. meters</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50 sq. meter</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Land</a:t>
                      </a:r>
                      <a:endParaRPr lang="en-US" sz="1400" b="1">
                        <a:latin typeface="Arial Narrow"/>
                        <a:ea typeface="Times New Roman"/>
                        <a:cs typeface="Times New Roman"/>
                      </a:endParaRPr>
                    </a:p>
                  </a:txBody>
                  <a:tcPr marL="48381" marR="48381" marT="0" marB="0"/>
                </a:tc>
              </a:tr>
              <a:tr h="464041">
                <a:tc>
                  <a:txBody>
                    <a:bodyPr/>
                    <a:lstStyle/>
                    <a:p>
                      <a:pPr marL="0" marR="0" algn="ctr">
                        <a:lnSpc>
                          <a:spcPct val="150000"/>
                        </a:lnSpc>
                        <a:spcBef>
                          <a:spcPts val="0"/>
                        </a:spcBef>
                        <a:spcAft>
                          <a:spcPts val="0"/>
                        </a:spcAft>
                        <a:tabLst>
                          <a:tab pos="2743200" algn="ctr"/>
                          <a:tab pos="5486400" algn="r"/>
                        </a:tabLst>
                      </a:pPr>
                      <a:r>
                        <a:rPr lang="en-US" sz="1400"/>
                        <a:t>2</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a:t>Fodder production in days</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smtClean="0"/>
                        <a:t>9-10 </a:t>
                      </a:r>
                      <a:r>
                        <a:rPr lang="en-US" sz="1400" dirty="0"/>
                        <a:t>days</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65 to 70 days</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Time period saving</a:t>
                      </a:r>
                      <a:endParaRPr lang="en-US" sz="1400" b="1">
                        <a:latin typeface="Arial Narrow"/>
                        <a:ea typeface="Times New Roman"/>
                        <a:cs typeface="Times New Roman"/>
                      </a:endParaRPr>
                    </a:p>
                  </a:txBody>
                  <a:tcPr marL="48381" marR="48381" marT="0" marB="0"/>
                </a:tc>
              </a:tr>
              <a:tr h="560976">
                <a:tc>
                  <a:txBody>
                    <a:bodyPr/>
                    <a:lstStyle/>
                    <a:p>
                      <a:pPr marL="0" marR="0" algn="ctr">
                        <a:lnSpc>
                          <a:spcPct val="150000"/>
                        </a:lnSpc>
                        <a:spcBef>
                          <a:spcPts val="0"/>
                        </a:spcBef>
                        <a:spcAft>
                          <a:spcPts val="0"/>
                        </a:spcAft>
                        <a:tabLst>
                          <a:tab pos="2743200" algn="ctr"/>
                          <a:tab pos="5486400" algn="r"/>
                        </a:tabLst>
                      </a:pPr>
                      <a:r>
                        <a:rPr lang="en-US" sz="1400"/>
                        <a:t>3</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a:t>Water and electricity requirement</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Very low</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Very high</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Water and electricity saving</a:t>
                      </a:r>
                      <a:endParaRPr lang="en-US" sz="1400" b="1">
                        <a:latin typeface="Arial Narrow"/>
                        <a:ea typeface="Times New Roman"/>
                        <a:cs typeface="Times New Roman"/>
                      </a:endParaRPr>
                    </a:p>
                  </a:txBody>
                  <a:tcPr marL="48381" marR="48381" marT="0" marB="0"/>
                </a:tc>
              </a:tr>
              <a:tr h="560976">
                <a:tc>
                  <a:txBody>
                    <a:bodyPr/>
                    <a:lstStyle/>
                    <a:p>
                      <a:pPr marL="0" marR="0" algn="ctr">
                        <a:lnSpc>
                          <a:spcPct val="150000"/>
                        </a:lnSpc>
                        <a:spcBef>
                          <a:spcPts val="0"/>
                        </a:spcBef>
                        <a:spcAft>
                          <a:spcPts val="0"/>
                        </a:spcAft>
                        <a:tabLst>
                          <a:tab pos="2743200" algn="ctr"/>
                          <a:tab pos="5486400" algn="r"/>
                        </a:tabLst>
                      </a:pPr>
                      <a:r>
                        <a:rPr lang="en-US" sz="1400" dirty="0"/>
                        <a:t>4</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a:t>Soil fertility</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Not essential</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Very high</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Saves the fertility requirement</a:t>
                      </a:r>
                      <a:endParaRPr lang="en-US" sz="1400" b="1">
                        <a:latin typeface="Arial Narrow"/>
                        <a:ea typeface="Times New Roman"/>
                        <a:cs typeface="Times New Roman"/>
                      </a:endParaRPr>
                    </a:p>
                  </a:txBody>
                  <a:tcPr marL="48381" marR="48381" marT="0" marB="0"/>
                </a:tc>
              </a:tr>
              <a:tr h="696058">
                <a:tc>
                  <a:txBody>
                    <a:bodyPr/>
                    <a:lstStyle/>
                    <a:p>
                      <a:pPr marL="0" marR="0" algn="ctr">
                        <a:lnSpc>
                          <a:spcPct val="150000"/>
                        </a:lnSpc>
                        <a:spcBef>
                          <a:spcPts val="0"/>
                        </a:spcBef>
                        <a:spcAft>
                          <a:spcPts val="0"/>
                        </a:spcAft>
                        <a:tabLst>
                          <a:tab pos="2743200" algn="ctr"/>
                          <a:tab pos="5486400" algn="r"/>
                        </a:tabLst>
                      </a:pPr>
                      <a:r>
                        <a:rPr lang="en-US" sz="1400"/>
                        <a:t>5</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Fodder yield dependency</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a:t>In controlled environment</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On climate. Irrigation</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No dependency on external factors</a:t>
                      </a:r>
                      <a:endParaRPr lang="en-US" sz="1400" b="1">
                        <a:latin typeface="Arial Narrow"/>
                        <a:ea typeface="Times New Roman"/>
                        <a:cs typeface="Times New Roman"/>
                      </a:endParaRPr>
                    </a:p>
                  </a:txBody>
                  <a:tcPr marL="48381" marR="48381" marT="0" marB="0"/>
                </a:tc>
              </a:tr>
              <a:tr h="264394">
                <a:tc>
                  <a:txBody>
                    <a:bodyPr/>
                    <a:lstStyle/>
                    <a:p>
                      <a:pPr marL="0" marR="0" algn="ctr">
                        <a:lnSpc>
                          <a:spcPct val="150000"/>
                        </a:lnSpc>
                        <a:spcBef>
                          <a:spcPts val="0"/>
                        </a:spcBef>
                        <a:spcAft>
                          <a:spcPts val="0"/>
                        </a:spcAft>
                        <a:tabLst>
                          <a:tab pos="2743200" algn="ctr"/>
                          <a:tab pos="5486400" algn="r"/>
                        </a:tabLst>
                      </a:pPr>
                      <a:r>
                        <a:rPr lang="en-US" sz="1400"/>
                        <a:t>6</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Labour requirement</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Very less</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More</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Saving on labour</a:t>
                      </a:r>
                      <a:endParaRPr lang="en-US" sz="1400" b="1">
                        <a:latin typeface="Arial Narrow"/>
                        <a:ea typeface="Times New Roman"/>
                        <a:cs typeface="Times New Roman"/>
                      </a:endParaRPr>
                    </a:p>
                  </a:txBody>
                  <a:tcPr marL="48381" marR="48381" marT="0" marB="0"/>
                </a:tc>
              </a:tr>
              <a:tr h="696058">
                <a:tc>
                  <a:txBody>
                    <a:bodyPr/>
                    <a:lstStyle/>
                    <a:p>
                      <a:pPr marL="0" marR="0" algn="ctr">
                        <a:lnSpc>
                          <a:spcPct val="150000"/>
                        </a:lnSpc>
                        <a:spcBef>
                          <a:spcPts val="0"/>
                        </a:spcBef>
                        <a:spcAft>
                          <a:spcPts val="0"/>
                        </a:spcAft>
                        <a:tabLst>
                          <a:tab pos="2743200" algn="ctr"/>
                          <a:tab pos="5486400" algn="r"/>
                        </a:tabLst>
                      </a:pPr>
                      <a:r>
                        <a:rPr lang="en-US" sz="1400" smtClean="0"/>
                        <a:t>7</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Green fodder utilization by animals</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a:t>Complete/full</a:t>
                      </a:r>
                      <a:endParaRPr lang="en-US" sz="1400" b="1">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a:t>Partial</a:t>
                      </a:r>
                      <a:endParaRPr lang="en-US" sz="1400" b="1" dirty="0">
                        <a:latin typeface="Arial Narrow"/>
                        <a:ea typeface="Times New Roman"/>
                        <a:cs typeface="Times New Roman"/>
                      </a:endParaRPr>
                    </a:p>
                  </a:txBody>
                  <a:tcPr marL="48381" marR="48381" marT="0" marB="0"/>
                </a:tc>
                <a:tc>
                  <a:txBody>
                    <a:bodyPr/>
                    <a:lstStyle/>
                    <a:p>
                      <a:pPr marL="0" marR="0" algn="ctr">
                        <a:lnSpc>
                          <a:spcPct val="150000"/>
                        </a:lnSpc>
                        <a:spcBef>
                          <a:spcPts val="0"/>
                        </a:spcBef>
                        <a:spcAft>
                          <a:spcPts val="0"/>
                        </a:spcAft>
                        <a:tabLst>
                          <a:tab pos="2743200" algn="ctr"/>
                          <a:tab pos="5486400" algn="r"/>
                        </a:tabLst>
                      </a:pPr>
                      <a:r>
                        <a:rPr lang="en-US" sz="1400" dirty="0"/>
                        <a:t>Reduction in green fodder waste</a:t>
                      </a:r>
                      <a:endParaRPr lang="en-US" sz="1400" b="1" dirty="0">
                        <a:latin typeface="Arial Narrow"/>
                        <a:ea typeface="Times New Roman"/>
                        <a:cs typeface="Times New Roman"/>
                      </a:endParaRPr>
                    </a:p>
                  </a:txBody>
                  <a:tcPr marL="48381" marR="48381" marT="0" marB="0"/>
                </a:tc>
              </a:tr>
            </a:tbl>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457200"/>
            <a:ext cx="7543800" cy="1077218"/>
          </a:xfrm>
          <a:prstGeom prst="rect">
            <a:avLst/>
          </a:prstGeom>
          <a:noFill/>
        </p:spPr>
        <p:txBody>
          <a:bodyPr wrap="square" rtlCol="0">
            <a:spAutoFit/>
          </a:bodyPr>
          <a:lstStyle/>
          <a:p>
            <a:pPr algn="ctr"/>
            <a:r>
              <a:rPr lang="en-US" sz="3200" b="1" dirty="0" smtClean="0">
                <a:latin typeface="Times New Roman" pitchFamily="18" charset="0"/>
                <a:cs typeface="Times New Roman" pitchFamily="18" charset="0"/>
              </a:rPr>
              <a:t>Conclusion</a:t>
            </a:r>
          </a:p>
          <a:p>
            <a:pPr algn="ctr"/>
            <a:endParaRPr lang="en-US" sz="3200" b="1" dirty="0" smtClean="0"/>
          </a:p>
        </p:txBody>
      </p:sp>
      <p:sp>
        <p:nvSpPr>
          <p:cNvPr id="4" name="TextBox 3"/>
          <p:cNvSpPr txBox="1"/>
          <p:nvPr/>
        </p:nvSpPr>
        <p:spPr>
          <a:xfrm>
            <a:off x="533400" y="1371600"/>
            <a:ext cx="8229600" cy="4401205"/>
          </a:xfrm>
          <a:prstGeom prst="rect">
            <a:avLst/>
          </a:prstGeom>
          <a:noFill/>
        </p:spPr>
        <p:txBody>
          <a:bodyPr wrap="square" rtlCol="0">
            <a:spAutoFit/>
          </a:bodyPr>
          <a:lstStyle/>
          <a:p>
            <a:pPr algn="just"/>
            <a:r>
              <a:rPr lang="en-US" sz="2000" dirty="0" smtClean="0">
                <a:latin typeface="Times New Roman" pitchFamily="18" charset="0"/>
                <a:cs typeface="Times New Roman" pitchFamily="18" charset="0"/>
              </a:rPr>
              <a:t>In the project Mechanization of Hydroponic Cultivation, meeting all the objectives, right from bamboo treating, fabrication, maintaining of environment friendly </a:t>
            </a:r>
            <a:r>
              <a:rPr lang="en-US" sz="2000" dirty="0" err="1" smtClean="0">
                <a:latin typeface="Times New Roman" pitchFamily="18" charset="0"/>
                <a:cs typeface="Times New Roman" pitchFamily="18" charset="0"/>
              </a:rPr>
              <a:t>psychrometric</a:t>
            </a:r>
            <a:r>
              <a:rPr lang="en-US" sz="2000" dirty="0" smtClean="0">
                <a:latin typeface="Times New Roman" pitchFamily="18" charset="0"/>
                <a:cs typeface="Times New Roman" pitchFamily="18" charset="0"/>
              </a:rPr>
              <a:t> parameter inside the greenhouse shed, the crop tested for its growth and compared with crops grown on conventional method and also validated with standard data(ICAR). The </a:t>
            </a:r>
            <a:r>
              <a:rPr lang="en-US" sz="2000" dirty="0" err="1" smtClean="0">
                <a:latin typeface="Times New Roman" pitchFamily="18" charset="0"/>
                <a:cs typeface="Times New Roman" pitchFamily="18" charset="0"/>
              </a:rPr>
              <a:t>polyshed</a:t>
            </a:r>
            <a:r>
              <a:rPr lang="en-US" sz="2000" dirty="0" smtClean="0">
                <a:latin typeface="Times New Roman" pitchFamily="18" charset="0"/>
                <a:cs typeface="Times New Roman" pitchFamily="18" charset="0"/>
              </a:rPr>
              <a:t> structure is hardly used and need to be patent. The economic analysis have also been done which shows that</a:t>
            </a:r>
            <a:endParaRPr lang="en-US" sz="2000" b="1" dirty="0" smtClean="0">
              <a:latin typeface="Times New Roman" pitchFamily="18" charset="0"/>
              <a:cs typeface="Times New Roman" pitchFamily="18" charset="0"/>
            </a:endParaRPr>
          </a:p>
          <a:p>
            <a:pPr lvl="0" algn="just">
              <a:buFont typeface="Arial" pitchFamily="34" charset="0"/>
              <a:buChar char="•"/>
            </a:pPr>
            <a:r>
              <a:rPr lang="en-US" sz="2000" dirty="0" smtClean="0">
                <a:latin typeface="Times New Roman" pitchFamily="18" charset="0"/>
                <a:cs typeface="Times New Roman" pitchFamily="18" charset="0"/>
              </a:rPr>
              <a:t>As we need 2l/kg of water in hydroponic cultivation while 60-70 l/kg in conventional cultivation.</a:t>
            </a:r>
            <a:endParaRPr lang="en-US" sz="2000" b="1" dirty="0" smtClean="0">
              <a:latin typeface="Times New Roman" pitchFamily="18" charset="0"/>
              <a:cs typeface="Times New Roman" pitchFamily="18" charset="0"/>
            </a:endParaRPr>
          </a:p>
          <a:p>
            <a:pPr lvl="0" algn="just">
              <a:buFont typeface="Arial" pitchFamily="34" charset="0"/>
              <a:buChar char="•"/>
            </a:pPr>
            <a:r>
              <a:rPr lang="en-US" sz="2000" dirty="0" smtClean="0">
                <a:latin typeface="Times New Roman" pitchFamily="18" charset="0"/>
                <a:cs typeface="Times New Roman" pitchFamily="18" charset="0"/>
              </a:rPr>
              <a:t>For 1 </a:t>
            </a:r>
            <a:r>
              <a:rPr lang="en-US" sz="2000" dirty="0" err="1" smtClean="0">
                <a:latin typeface="Times New Roman" pitchFamily="18" charset="0"/>
                <a:cs typeface="Times New Roman" pitchFamily="18" charset="0"/>
              </a:rPr>
              <a:t>tonne</a:t>
            </a:r>
            <a:r>
              <a:rPr lang="en-US" sz="2000" dirty="0" smtClean="0">
                <a:latin typeface="Times New Roman" pitchFamily="18" charset="0"/>
                <a:cs typeface="Times New Roman" pitchFamily="18" charset="0"/>
              </a:rPr>
              <a:t> fodder, we need 360 sq. feet area in hydroponic cultivation while 72000 sq. feet area in conventional cultivation.</a:t>
            </a:r>
            <a:endParaRPr lang="en-US" sz="2000" b="1" dirty="0" smtClean="0">
              <a:latin typeface="Times New Roman" pitchFamily="18" charset="0"/>
              <a:cs typeface="Times New Roman" pitchFamily="18" charset="0"/>
            </a:endParaRPr>
          </a:p>
          <a:p>
            <a:pPr lvl="0" algn="just">
              <a:buFont typeface="Arial" pitchFamily="34" charset="0"/>
              <a:buChar char="•"/>
            </a:pPr>
            <a:r>
              <a:rPr lang="en-US" sz="2000" dirty="0" smtClean="0">
                <a:latin typeface="Times New Roman" pitchFamily="18" charset="0"/>
                <a:cs typeface="Times New Roman" pitchFamily="18" charset="0"/>
              </a:rPr>
              <a:t>Market price of hydroponic fodder is Rs 2000/</a:t>
            </a:r>
            <a:r>
              <a:rPr lang="en-US" sz="2000" dirty="0" err="1" smtClean="0">
                <a:latin typeface="Times New Roman" pitchFamily="18" charset="0"/>
                <a:cs typeface="Times New Roman" pitchFamily="18" charset="0"/>
              </a:rPr>
              <a:t>tonne</a:t>
            </a:r>
            <a:r>
              <a:rPr lang="en-US" sz="2000" dirty="0" smtClean="0">
                <a:latin typeface="Times New Roman" pitchFamily="18" charset="0"/>
                <a:cs typeface="Times New Roman" pitchFamily="18" charset="0"/>
              </a:rPr>
              <a:t> while market price of conventional cultivation is Rs. 6000-7000/</a:t>
            </a:r>
            <a:r>
              <a:rPr lang="en-US" sz="2000" dirty="0" err="1" smtClean="0">
                <a:latin typeface="Times New Roman" pitchFamily="18" charset="0"/>
                <a:cs typeface="Times New Roman" pitchFamily="18" charset="0"/>
              </a:rPr>
              <a:t>tonne</a:t>
            </a:r>
            <a:r>
              <a:rPr lang="en-US" sz="2000" dirty="0" smtClean="0">
                <a:latin typeface="Times New Roman" pitchFamily="18" charset="0"/>
                <a:cs typeface="Times New Roman" pitchFamily="18" charset="0"/>
              </a:rPr>
              <a:t> excluding transportation charge.</a:t>
            </a:r>
            <a:endParaRPr lang="en-US" sz="2000" b="1" dirty="0" smtClean="0">
              <a:latin typeface="Times New Roman" pitchFamily="18" charset="0"/>
              <a:cs typeface="Times New Roman"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762000"/>
            <a:ext cx="6934200" cy="3139321"/>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It has been concluded the crops</a:t>
            </a:r>
            <a:endParaRPr lang="en-US" b="1" dirty="0" smtClean="0">
              <a:latin typeface="Times New Roman" pitchFamily="18" charset="0"/>
              <a:cs typeface="Times New Roman" pitchFamily="18" charset="0"/>
            </a:endParaRPr>
          </a:p>
          <a:p>
            <a:pPr lvl="0" algn="just">
              <a:buFont typeface="Arial" pitchFamily="34" charset="0"/>
              <a:buChar char="•"/>
            </a:pPr>
            <a:r>
              <a:rPr lang="en-US" dirty="0" smtClean="0">
                <a:latin typeface="Times New Roman" pitchFamily="18" charset="0"/>
                <a:cs typeface="Times New Roman" pitchFamily="18" charset="0"/>
              </a:rPr>
              <a:t>Fodder Wheat takes 9-10 days for proper growth up to 12 inch.</a:t>
            </a:r>
            <a:endParaRPr lang="en-US" b="1" dirty="0" smtClean="0">
              <a:latin typeface="Times New Roman" pitchFamily="18" charset="0"/>
              <a:cs typeface="Times New Roman" pitchFamily="18" charset="0"/>
            </a:endParaRPr>
          </a:p>
          <a:p>
            <a:pPr lvl="0" algn="just">
              <a:buFont typeface="Arial" pitchFamily="34" charset="0"/>
              <a:buChar char="•"/>
            </a:pPr>
            <a:r>
              <a:rPr lang="en-US" dirty="0" smtClean="0">
                <a:latin typeface="Times New Roman" pitchFamily="18" charset="0"/>
                <a:cs typeface="Times New Roman" pitchFamily="18" charset="0"/>
              </a:rPr>
              <a:t>Fodder Maize also takes 9-10 days for proper growth up to 10 inch.</a:t>
            </a:r>
            <a:endParaRPr lang="en-US" b="1" dirty="0" smtClean="0">
              <a:latin typeface="Times New Roman" pitchFamily="18" charset="0"/>
              <a:cs typeface="Times New Roman" pitchFamily="18" charset="0"/>
            </a:endParaRPr>
          </a:p>
          <a:p>
            <a:pPr lvl="0" algn="just">
              <a:buFont typeface="Arial" pitchFamily="34" charset="0"/>
              <a:buChar char="•"/>
            </a:pPr>
            <a:r>
              <a:rPr lang="en-US" dirty="0" smtClean="0">
                <a:latin typeface="Times New Roman" pitchFamily="18" charset="0"/>
                <a:cs typeface="Times New Roman" pitchFamily="18" charset="0"/>
              </a:rPr>
              <a:t>Fodder Barley also takes 9-10 days for proper growth up to 10 inch. </a:t>
            </a:r>
            <a:endParaRPr lang="en-US" b="1" dirty="0" smtClean="0">
              <a:latin typeface="Times New Roman" pitchFamily="18" charset="0"/>
              <a:cs typeface="Times New Roman" pitchFamily="18" charset="0"/>
            </a:endParaRPr>
          </a:p>
          <a:p>
            <a:pPr lvl="0" algn="just">
              <a:buFont typeface="Arial" pitchFamily="34" charset="0"/>
              <a:buChar char="•"/>
            </a:pPr>
            <a:r>
              <a:rPr lang="en-US" dirty="0" smtClean="0">
                <a:latin typeface="Times New Roman" pitchFamily="18" charset="0"/>
                <a:cs typeface="Times New Roman" pitchFamily="18" charset="0"/>
              </a:rPr>
              <a:t>These above fodders takes approx 60-70days by using conventional method.</a:t>
            </a:r>
          </a:p>
          <a:p>
            <a:pPr lvl="0" algn="just"/>
            <a:endParaRPr lang="en-US" b="1"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This hydroponic greenhouse shed could have been further improved for better and optimized result. There is no binding of time and money constraints. </a:t>
            </a:r>
            <a:endParaRPr lang="en-US" b="1" dirty="0" smtClean="0">
              <a:latin typeface="Times New Roman" pitchFamily="18" charset="0"/>
              <a:cs typeface="Times New Roman" pitchFamily="18" charset="0"/>
            </a:endParaRPr>
          </a:p>
          <a:p>
            <a:endParaRPr 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smtClean="0">
                <a:latin typeface="Times New Roman" pitchFamily="18" charset="0"/>
                <a:cs typeface="Times New Roman" pitchFamily="18" charset="0"/>
              </a:rPr>
              <a:t>Future Scope</a:t>
            </a:r>
            <a:endParaRPr lang="en-IN" sz="32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8258204" cy="4525963"/>
          </a:xfrm>
        </p:spPr>
        <p:txBody>
          <a:bodyPr>
            <a:normAutofit/>
          </a:bodyPr>
          <a:lstStyle/>
          <a:p>
            <a:pPr algn="just">
              <a:buNone/>
            </a:pPr>
            <a:r>
              <a:rPr lang="en-US" sz="2000" dirty="0" smtClean="0">
                <a:latin typeface="Times New Roman" pitchFamily="18" charset="0"/>
                <a:cs typeface="Times New Roman" pitchFamily="18" charset="0"/>
              </a:rPr>
              <a:t>	Hydroponic technology can efficiently generate food crops from barren desert sand and desalinated ocean water, in mountainous regions too steep to farm, on city rooftops and concrete schoolyards and in arctic communities. </a:t>
            </a:r>
          </a:p>
          <a:p>
            <a:pPr algn="just">
              <a:buNone/>
            </a:pPr>
            <a:r>
              <a:rPr lang="en-US" sz="2000" dirty="0" smtClean="0">
                <a:latin typeface="Times New Roman" pitchFamily="18" charset="0"/>
                <a:cs typeface="Times New Roman" pitchFamily="18" charset="0"/>
              </a:rPr>
              <a:t>	The various modification can be done in our project for future work which is given below:-</a:t>
            </a:r>
          </a:p>
          <a:p>
            <a:pPr lvl="0" algn="just"/>
            <a:r>
              <a:rPr lang="en-US" sz="2000" dirty="0" smtClean="0">
                <a:latin typeface="Times New Roman" pitchFamily="18" charset="0"/>
                <a:cs typeface="Times New Roman" pitchFamily="18" charset="0"/>
              </a:rPr>
              <a:t>We can use all the methods of hydroponic  instead of drip and Ebb &amp; Flow system for the proper growth of plants.</a:t>
            </a:r>
          </a:p>
          <a:p>
            <a:pPr lvl="0" algn="just"/>
            <a:r>
              <a:rPr lang="en-US" sz="2000" dirty="0" smtClean="0">
                <a:latin typeface="Times New Roman" pitchFamily="18" charset="0"/>
                <a:cs typeface="Times New Roman" pitchFamily="18" charset="0"/>
              </a:rPr>
              <a:t>We can reuse the drained water coming out from Ebb and flow system in drip system without treating it.</a:t>
            </a:r>
          </a:p>
          <a:p>
            <a:pPr lvl="0" algn="just"/>
            <a:r>
              <a:rPr lang="en-US" sz="2000" dirty="0" smtClean="0">
                <a:latin typeface="Times New Roman" pitchFamily="18" charset="0"/>
                <a:cs typeface="Times New Roman" pitchFamily="18" charset="0"/>
              </a:rPr>
              <a:t>Sewage water can also be used after the proper treatment.</a:t>
            </a:r>
          </a:p>
          <a:p>
            <a:endParaRPr lang="en-IN"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4480" y="2357430"/>
            <a:ext cx="5886429" cy="1323439"/>
          </a:xfrm>
          <a:prstGeom prst="rect">
            <a:avLst/>
          </a:prstGeom>
          <a:noFill/>
        </p:spPr>
        <p:txBody>
          <a:bodyPr wrap="square" lIns="91440" tIns="45720" rIns="91440" bIns="45720">
            <a:spAutoFit/>
          </a:bodyPr>
          <a:lstStyle/>
          <a:p>
            <a:pPr algn="ctr"/>
            <a:r>
              <a:rPr lang="en-US" sz="8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lang="en-US" sz="8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0"/>
            <a:ext cx="8229600" cy="1143000"/>
          </a:xfrm>
        </p:spPr>
        <p:txBody>
          <a:bodyPr>
            <a:noAutofit/>
          </a:bodyPr>
          <a:lstStyle/>
          <a:p>
            <a:r>
              <a:rPr lang="en-IN" sz="6000" b="1" dirty="0" smtClean="0">
                <a:latin typeface="Times New Roman" pitchFamily="18" charset="0"/>
                <a:cs typeface="Times New Roman" pitchFamily="18" charset="0"/>
              </a:rPr>
              <a:t>Methods </a:t>
            </a:r>
            <a:br>
              <a:rPr lang="en-IN" sz="6000" b="1" dirty="0" smtClean="0">
                <a:latin typeface="Times New Roman" pitchFamily="18" charset="0"/>
                <a:cs typeface="Times New Roman" pitchFamily="18" charset="0"/>
              </a:rPr>
            </a:br>
            <a:r>
              <a:rPr lang="en-IN" sz="6000" b="1" dirty="0" smtClean="0">
                <a:latin typeface="Times New Roman" pitchFamily="18" charset="0"/>
                <a:cs typeface="Times New Roman" pitchFamily="18" charset="0"/>
              </a:rPr>
              <a:t>and materials</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US" b="1"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Methods </a:t>
            </a:r>
          </a:p>
        </p:txBody>
      </p:sp>
      <p:graphicFrame>
        <p:nvGraphicFramePr>
          <p:cNvPr id="4" name="Diagram 3"/>
          <p:cNvGraphicFramePr/>
          <p:nvPr>
            <p:extLst>
              <p:ext uri="{D42A27DB-BD31-4B8C-83A1-F6EECF244321}">
                <p14:modId xmlns:p14="http://schemas.microsoft.com/office/powerpoint/2010/main" val="3395644214"/>
              </p:ext>
            </p:extLst>
          </p:nvPr>
        </p:nvGraphicFramePr>
        <p:xfrm>
          <a:off x="1428728" y="1988840"/>
          <a:ext cx="6743672"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ick_system"/>
          <p:cNvPicPr>
            <a:picLocks noChangeAspect="1" noChangeArrowheads="1"/>
          </p:cNvPicPr>
          <p:nvPr/>
        </p:nvPicPr>
        <p:blipFill>
          <a:blip r:embed="rId2"/>
          <a:srcRect/>
          <a:stretch>
            <a:fillRect/>
          </a:stretch>
        </p:blipFill>
        <p:spPr bwMode="auto">
          <a:xfrm>
            <a:off x="357158" y="500042"/>
            <a:ext cx="4071966" cy="2428892"/>
          </a:xfrm>
          <a:prstGeom prst="rect">
            <a:avLst/>
          </a:prstGeom>
          <a:noFill/>
          <a:ln w="9525">
            <a:noFill/>
            <a:miter lim="800000"/>
            <a:headEnd/>
            <a:tailEnd/>
          </a:ln>
        </p:spPr>
      </p:pic>
      <p:pic>
        <p:nvPicPr>
          <p:cNvPr id="1027" name="Picture 3" descr="dwc-system"/>
          <p:cNvPicPr>
            <a:picLocks noChangeAspect="1" noChangeArrowheads="1"/>
          </p:cNvPicPr>
          <p:nvPr/>
        </p:nvPicPr>
        <p:blipFill>
          <a:blip r:embed="rId3"/>
          <a:srcRect/>
          <a:stretch>
            <a:fillRect/>
          </a:stretch>
        </p:blipFill>
        <p:spPr bwMode="auto">
          <a:xfrm>
            <a:off x="5214942" y="642918"/>
            <a:ext cx="3429024" cy="2286016"/>
          </a:xfrm>
          <a:prstGeom prst="rect">
            <a:avLst/>
          </a:prstGeom>
          <a:noFill/>
          <a:ln w="9525">
            <a:noFill/>
            <a:miter lim="800000"/>
            <a:headEnd/>
            <a:tailEnd/>
          </a:ln>
        </p:spPr>
      </p:pic>
      <p:pic>
        <p:nvPicPr>
          <p:cNvPr id="1028" name="Picture 4" descr="nft2"/>
          <p:cNvPicPr>
            <a:picLocks noChangeAspect="1" noChangeArrowheads="1"/>
          </p:cNvPicPr>
          <p:nvPr/>
        </p:nvPicPr>
        <p:blipFill>
          <a:blip r:embed="rId4"/>
          <a:srcRect/>
          <a:stretch>
            <a:fillRect/>
          </a:stretch>
        </p:blipFill>
        <p:spPr bwMode="auto">
          <a:xfrm>
            <a:off x="642910" y="3714752"/>
            <a:ext cx="4071966" cy="2357454"/>
          </a:xfrm>
          <a:prstGeom prst="rect">
            <a:avLst/>
          </a:prstGeom>
          <a:noFill/>
          <a:ln w="9525">
            <a:noFill/>
            <a:miter lim="800000"/>
            <a:headEnd/>
            <a:tailEnd/>
          </a:ln>
        </p:spPr>
      </p:pic>
      <p:pic>
        <p:nvPicPr>
          <p:cNvPr id="1029" name="Picture 5" descr="eeebb"/>
          <p:cNvPicPr>
            <a:picLocks noChangeAspect="1" noChangeArrowheads="1"/>
          </p:cNvPicPr>
          <p:nvPr/>
        </p:nvPicPr>
        <p:blipFill>
          <a:blip r:embed="rId5"/>
          <a:srcRect/>
          <a:stretch>
            <a:fillRect/>
          </a:stretch>
        </p:blipFill>
        <p:spPr bwMode="auto">
          <a:xfrm>
            <a:off x="5286380" y="3643314"/>
            <a:ext cx="3357586" cy="2428892"/>
          </a:xfrm>
          <a:prstGeom prst="rect">
            <a:avLst/>
          </a:prstGeom>
          <a:noFill/>
          <a:ln w="9525">
            <a:noFill/>
            <a:miter lim="800000"/>
            <a:headEnd/>
            <a:tailEnd/>
          </a:ln>
        </p:spPr>
      </p:pic>
      <p:sp>
        <p:nvSpPr>
          <p:cNvPr id="9" name="TextBox 8"/>
          <p:cNvSpPr txBox="1"/>
          <p:nvPr/>
        </p:nvSpPr>
        <p:spPr>
          <a:xfrm>
            <a:off x="1142976" y="3000372"/>
            <a:ext cx="285752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1: Wick System</a:t>
            </a:r>
            <a:endParaRPr lang="en-IN" dirty="0">
              <a:latin typeface="Times New Roman" pitchFamily="18" charset="0"/>
              <a:cs typeface="Times New Roman" pitchFamily="18" charset="0"/>
            </a:endParaRPr>
          </a:p>
        </p:txBody>
      </p:sp>
      <p:sp>
        <p:nvSpPr>
          <p:cNvPr id="10" name="TextBox 9"/>
          <p:cNvSpPr txBox="1"/>
          <p:nvPr/>
        </p:nvSpPr>
        <p:spPr>
          <a:xfrm>
            <a:off x="5715008" y="3071810"/>
            <a:ext cx="2819392" cy="369332"/>
          </a:xfrm>
          <a:prstGeom prst="rect">
            <a:avLst/>
          </a:prstGeom>
          <a:noFill/>
        </p:spPr>
        <p:txBody>
          <a:bodyPr wrap="square" rtlCol="0">
            <a:spAutoFit/>
          </a:bodyPr>
          <a:lstStyle/>
          <a:p>
            <a:r>
              <a:rPr lang="en-IN" dirty="0" smtClean="0">
                <a:latin typeface="Times New Roman" pitchFamily="18" charset="0"/>
                <a:cs typeface="Times New Roman" pitchFamily="18" charset="0"/>
              </a:rPr>
              <a:t>FIG 2: Deep </a:t>
            </a:r>
            <a:r>
              <a:rPr lang="en-IN" dirty="0">
                <a:latin typeface="Times New Roman" pitchFamily="18" charset="0"/>
                <a:cs typeface="Times New Roman" pitchFamily="18" charset="0"/>
              </a:rPr>
              <a:t>W</a:t>
            </a:r>
            <a:r>
              <a:rPr lang="en-IN" dirty="0" smtClean="0">
                <a:latin typeface="Times New Roman" pitchFamily="18" charset="0"/>
                <a:cs typeface="Times New Roman" pitchFamily="18" charset="0"/>
              </a:rPr>
              <a:t>ater System</a:t>
            </a:r>
            <a:endParaRPr lang="en-IN" dirty="0">
              <a:latin typeface="Times New Roman" pitchFamily="18" charset="0"/>
              <a:cs typeface="Times New Roman" pitchFamily="18" charset="0"/>
            </a:endParaRPr>
          </a:p>
        </p:txBody>
      </p:sp>
      <p:sp>
        <p:nvSpPr>
          <p:cNvPr id="11" name="TextBox 10"/>
          <p:cNvSpPr txBox="1"/>
          <p:nvPr/>
        </p:nvSpPr>
        <p:spPr>
          <a:xfrm>
            <a:off x="1071538" y="6215082"/>
            <a:ext cx="3143272" cy="369332"/>
          </a:xfrm>
          <a:prstGeom prst="rect">
            <a:avLst/>
          </a:prstGeom>
          <a:noFill/>
        </p:spPr>
        <p:txBody>
          <a:bodyPr wrap="square" rtlCol="0">
            <a:spAutoFit/>
          </a:bodyPr>
          <a:lstStyle/>
          <a:p>
            <a:r>
              <a:rPr lang="en-IN" dirty="0" smtClean="0">
                <a:latin typeface="Times New Roman" pitchFamily="18" charset="0"/>
                <a:cs typeface="Times New Roman" pitchFamily="18" charset="0"/>
              </a:rPr>
              <a:t>FIG 3: Nutrient Film Technique</a:t>
            </a:r>
            <a:endParaRPr lang="en-IN" dirty="0">
              <a:latin typeface="Times New Roman" pitchFamily="18" charset="0"/>
              <a:cs typeface="Times New Roman" pitchFamily="18" charset="0"/>
            </a:endParaRPr>
          </a:p>
        </p:txBody>
      </p:sp>
      <p:sp>
        <p:nvSpPr>
          <p:cNvPr id="12" name="TextBox 11"/>
          <p:cNvSpPr txBox="1"/>
          <p:nvPr/>
        </p:nvSpPr>
        <p:spPr>
          <a:xfrm>
            <a:off x="5715008" y="6215082"/>
            <a:ext cx="2714644" cy="369332"/>
          </a:xfrm>
          <a:prstGeom prst="rect">
            <a:avLst/>
          </a:prstGeom>
          <a:noFill/>
        </p:spPr>
        <p:txBody>
          <a:bodyPr wrap="square" rtlCol="0">
            <a:spAutoFit/>
          </a:bodyPr>
          <a:lstStyle/>
          <a:p>
            <a:r>
              <a:rPr lang="en-IN" dirty="0" smtClean="0">
                <a:latin typeface="Times New Roman" pitchFamily="18" charset="0"/>
                <a:cs typeface="Times New Roman" pitchFamily="18" charset="0"/>
              </a:rPr>
              <a:t>FIG 4: EBB And Flow</a:t>
            </a:r>
            <a:endParaRPr lang="en-IN"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002 aerponics system diagram"/>
          <p:cNvPicPr>
            <a:picLocks noChangeAspect="1" noChangeArrowheads="1"/>
          </p:cNvPicPr>
          <p:nvPr/>
        </p:nvPicPr>
        <p:blipFill>
          <a:blip r:embed="rId2"/>
          <a:srcRect/>
          <a:stretch>
            <a:fillRect/>
          </a:stretch>
        </p:blipFill>
        <p:spPr bwMode="auto">
          <a:xfrm>
            <a:off x="1928794" y="285728"/>
            <a:ext cx="5357850" cy="2500330"/>
          </a:xfrm>
          <a:prstGeom prst="rect">
            <a:avLst/>
          </a:prstGeom>
          <a:noFill/>
          <a:ln w="9525">
            <a:noFill/>
            <a:miter lim="800000"/>
            <a:headEnd/>
            <a:tailEnd/>
          </a:ln>
        </p:spPr>
      </p:pic>
      <p:pic>
        <p:nvPicPr>
          <p:cNvPr id="2051" name="Picture 3" descr="drip-system1"/>
          <p:cNvPicPr>
            <a:picLocks noChangeAspect="1" noChangeArrowheads="1"/>
          </p:cNvPicPr>
          <p:nvPr/>
        </p:nvPicPr>
        <p:blipFill>
          <a:blip r:embed="rId3"/>
          <a:srcRect/>
          <a:stretch>
            <a:fillRect/>
          </a:stretch>
        </p:blipFill>
        <p:spPr bwMode="auto">
          <a:xfrm>
            <a:off x="1928794" y="3429000"/>
            <a:ext cx="5143536" cy="2559099"/>
          </a:xfrm>
          <a:prstGeom prst="rect">
            <a:avLst/>
          </a:prstGeom>
          <a:noFill/>
          <a:ln w="9525">
            <a:noFill/>
            <a:miter lim="800000"/>
            <a:headEnd/>
            <a:tailEnd/>
          </a:ln>
        </p:spPr>
      </p:pic>
      <p:sp>
        <p:nvSpPr>
          <p:cNvPr id="6" name="TextBox 5"/>
          <p:cNvSpPr txBox="1"/>
          <p:nvPr/>
        </p:nvSpPr>
        <p:spPr>
          <a:xfrm>
            <a:off x="3357554" y="2786058"/>
            <a:ext cx="2571768" cy="369332"/>
          </a:xfrm>
          <a:prstGeom prst="rect">
            <a:avLst/>
          </a:prstGeom>
          <a:noFill/>
        </p:spPr>
        <p:txBody>
          <a:bodyPr wrap="square" rtlCol="0">
            <a:spAutoFit/>
          </a:bodyPr>
          <a:lstStyle/>
          <a:p>
            <a:r>
              <a:rPr lang="en-IN" dirty="0" smtClean="0">
                <a:latin typeface="Times New Roman" pitchFamily="18" charset="0"/>
                <a:cs typeface="Times New Roman" pitchFamily="18" charset="0"/>
              </a:rPr>
              <a:t>FIG 5: </a:t>
            </a:r>
            <a:r>
              <a:rPr lang="en-IN" dirty="0" err="1" smtClean="0">
                <a:latin typeface="Times New Roman" pitchFamily="18" charset="0"/>
                <a:cs typeface="Times New Roman" pitchFamily="18" charset="0"/>
              </a:rPr>
              <a:t>Aeroponics</a:t>
            </a:r>
            <a:endParaRPr lang="en-IN" dirty="0">
              <a:latin typeface="Times New Roman" pitchFamily="18" charset="0"/>
              <a:cs typeface="Times New Roman" pitchFamily="18" charset="0"/>
            </a:endParaRPr>
          </a:p>
        </p:txBody>
      </p:sp>
      <p:sp>
        <p:nvSpPr>
          <p:cNvPr id="7" name="TextBox 6"/>
          <p:cNvSpPr txBox="1"/>
          <p:nvPr/>
        </p:nvSpPr>
        <p:spPr>
          <a:xfrm>
            <a:off x="3643306" y="6143644"/>
            <a:ext cx="2224094" cy="369332"/>
          </a:xfrm>
          <a:prstGeom prst="rect">
            <a:avLst/>
          </a:prstGeom>
          <a:noFill/>
        </p:spPr>
        <p:txBody>
          <a:bodyPr wrap="square" rtlCol="0">
            <a:spAutoFit/>
          </a:bodyPr>
          <a:lstStyle/>
          <a:p>
            <a:r>
              <a:rPr lang="en-IN" dirty="0" smtClean="0">
                <a:latin typeface="Times New Roman" pitchFamily="18" charset="0"/>
                <a:cs typeface="Times New Roman" pitchFamily="18" charset="0"/>
              </a:rPr>
              <a:t>FIG 6: Drip System</a:t>
            </a:r>
            <a:endParaRPr lang="en-IN"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5400</TotalTime>
  <Words>2606</Words>
  <Application>Microsoft Office PowerPoint</Application>
  <PresentationFormat>On-screen Show (4:3)</PresentationFormat>
  <Paragraphs>598</Paragraphs>
  <Slides>56</Slides>
  <Notes>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Office Theme</vt:lpstr>
      <vt:lpstr>Chart</vt:lpstr>
      <vt:lpstr>PowerPoint Presentation</vt:lpstr>
      <vt:lpstr>PowerPoint Presentation</vt:lpstr>
      <vt:lpstr>CONTENT</vt:lpstr>
      <vt:lpstr>PowerPoint Presentation</vt:lpstr>
      <vt:lpstr>OBJECTIVE</vt:lpstr>
      <vt:lpstr>Methods  and materials </vt:lpstr>
      <vt:lpstr>Methods </vt:lpstr>
      <vt:lpstr>PowerPoint Presentation</vt:lpstr>
      <vt:lpstr>PowerPoint Presentation</vt:lpstr>
      <vt:lpstr>Materials </vt:lpstr>
      <vt:lpstr>Component used for Drip and Ebb &amp; Flow Hydroponic  System</vt:lpstr>
      <vt:lpstr>PowerPoint Presentation</vt:lpstr>
      <vt:lpstr>PowerPoint Presentation</vt:lpstr>
      <vt:lpstr>    </vt:lpstr>
      <vt:lpstr>Polyshed structure  and  growing bed</vt:lpstr>
      <vt:lpstr> Bamboo</vt:lpstr>
      <vt:lpstr>Advantages and disadvantages of bamboo</vt:lpstr>
      <vt:lpstr>Working of Bamboo: Splitting </vt:lpstr>
      <vt:lpstr>Modified Baucherie Method</vt:lpstr>
      <vt:lpstr>Components used in Modified Baucherie Method </vt:lpstr>
      <vt:lpstr>PowerPoint Presentation</vt:lpstr>
      <vt:lpstr>PowerPoint Presentation</vt:lpstr>
      <vt:lpstr>Polyshed bamboo structure</vt:lpstr>
      <vt:lpstr>PowerPoint Presentation</vt:lpstr>
      <vt:lpstr>PowerPoint Presentation</vt:lpstr>
      <vt:lpstr>PowerPoint Presentation</vt:lpstr>
      <vt:lpstr>PowerPoint Presentation</vt:lpstr>
      <vt:lpstr>PowerPoint Presentation</vt:lpstr>
      <vt:lpstr>Mist cooling system</vt:lpstr>
      <vt:lpstr>Working of mist cooling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hp-pc</dc:creator>
  <cp:lastModifiedBy>mukul</cp:lastModifiedBy>
  <cp:revision>115</cp:revision>
  <dcterms:created xsi:type="dcterms:W3CDTF">2017-11-07T11:06:36Z</dcterms:created>
  <dcterms:modified xsi:type="dcterms:W3CDTF">2018-06-28T06:05:19Z</dcterms:modified>
</cp:coreProperties>
</file>